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73" r:id="rId2"/>
    <p:sldId id="259" r:id="rId3"/>
    <p:sldId id="258" r:id="rId4"/>
    <p:sldId id="262" r:id="rId5"/>
    <p:sldId id="266" r:id="rId6"/>
    <p:sldId id="263" r:id="rId7"/>
    <p:sldId id="264" r:id="rId8"/>
    <p:sldId id="265" r:id="rId9"/>
    <p:sldId id="267" r:id="rId10"/>
    <p:sldId id="290" r:id="rId11"/>
    <p:sldId id="289" r:id="rId12"/>
    <p:sldId id="268" r:id="rId13"/>
    <p:sldId id="269" r:id="rId14"/>
    <p:sldId id="271" r:id="rId15"/>
    <p:sldId id="276" r:id="rId16"/>
    <p:sldId id="277" r:id="rId17"/>
    <p:sldId id="270" r:id="rId18"/>
    <p:sldId id="280" r:id="rId19"/>
    <p:sldId id="274" r:id="rId20"/>
    <p:sldId id="291" r:id="rId21"/>
    <p:sldId id="293" r:id="rId22"/>
    <p:sldId id="281" r:id="rId23"/>
    <p:sldId id="292" r:id="rId24"/>
    <p:sldId id="282" r:id="rId25"/>
    <p:sldId id="283" r:id="rId26"/>
    <p:sldId id="286" r:id="rId27"/>
    <p:sldId id="287" r:id="rId28"/>
    <p:sldId id="284" r:id="rId29"/>
    <p:sldId id="288"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 d="100"/>
          <a:sy n="10" d="100"/>
        </p:scale>
        <p:origin x="-360"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07B7A9-E586-E34F-8D16-9F0085A8169A}" type="datetimeFigureOut">
              <a:rPr lang="en-US" smtClean="0"/>
              <a:t>11/10/15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E7A794-3170-FD43-90D9-F0E234F2D853}" type="slidenum">
              <a:rPr lang="en-US" smtClean="0"/>
              <a:t>‹#›</a:t>
            </a:fld>
            <a:endParaRPr lang="en-US"/>
          </a:p>
        </p:txBody>
      </p:sp>
    </p:spTree>
    <p:extLst>
      <p:ext uri="{BB962C8B-B14F-4D97-AF65-F5344CB8AC3E}">
        <p14:creationId xmlns:p14="http://schemas.microsoft.com/office/powerpoint/2010/main" val="1556180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DAF8D-0538-7141-AEB3-C5871C060757}" type="datetimeFigureOut">
              <a:rPr lang="en-US" smtClean="0"/>
              <a:t>11/10/15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62DDE-C564-D741-ACFD-BF35AF6CCF72}" type="slidenum">
              <a:rPr lang="en-US" smtClean="0"/>
              <a:t>‹#›</a:t>
            </a:fld>
            <a:endParaRPr lang="en-US"/>
          </a:p>
        </p:txBody>
      </p:sp>
    </p:spTree>
    <p:extLst>
      <p:ext uri="{BB962C8B-B14F-4D97-AF65-F5344CB8AC3E}">
        <p14:creationId xmlns:p14="http://schemas.microsoft.com/office/powerpoint/2010/main" val="3267225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through phosphorus cycle</a:t>
            </a:r>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a:t>
            </a:fld>
            <a:endParaRPr lang="en-US"/>
          </a:p>
        </p:txBody>
      </p:sp>
    </p:spTree>
    <p:extLst>
      <p:ext uri="{BB962C8B-B14F-4D97-AF65-F5344CB8AC3E}">
        <p14:creationId xmlns:p14="http://schemas.microsoft.com/office/powerpoint/2010/main" val="228125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12</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13</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14</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15</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16</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r>
              <a:rPr lang="en-US" dirty="0" smtClean="0">
                <a:cs typeface="+mn-cs"/>
              </a:rPr>
              <a:t>Why</a:t>
            </a:r>
            <a:r>
              <a:rPr lang="en-US" baseline="0" dirty="0" smtClean="0">
                <a:cs typeface="+mn-cs"/>
              </a:rPr>
              <a:t> do we just consider this a loss when we are diagramming trophic structure?  Generally too small to be grazed, so don’t enter the flow towards larger organisms.  There is recycling within the microbial community</a:t>
            </a: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494A74-CF04-6B4A-9532-E4F48EBEE4D1}" type="slidenum">
              <a:rPr lang="en-US"/>
              <a:pPr>
                <a:defRPr/>
              </a:pPr>
              <a:t>17</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103AB8-BE82-354B-AB67-8A9E0E17F1E2}" type="slidenum">
              <a:rPr lang="en-US"/>
              <a:pPr>
                <a:defRPr/>
              </a:pPr>
              <a:t>18</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we account for the fact that we are removing higher on the trophic chain, the total amount of fish that can be removed is limited by the NPP (not new Production, since trophic transfer efficiencies are low and the material is recycled even if the energy is not).</a:t>
            </a:r>
            <a:endParaRPr lang="en-US" dirty="0" smtClean="0"/>
          </a:p>
          <a:p>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21</a:t>
            </a:fld>
            <a:endParaRPr lang="en-US"/>
          </a:p>
        </p:txBody>
      </p:sp>
    </p:spTree>
    <p:extLst>
      <p:ext uri="{BB962C8B-B14F-4D97-AF65-F5344CB8AC3E}">
        <p14:creationId xmlns:p14="http://schemas.microsoft.com/office/powerpoint/2010/main" val="214683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you do take all the fish that are there?</a:t>
            </a:r>
          </a:p>
          <a:p>
            <a:endParaRPr lang="en-US" dirty="0" smtClean="0"/>
          </a:p>
          <a:p>
            <a:r>
              <a:rPr lang="en-US" dirty="0" smtClean="0"/>
              <a:t>From </a:t>
            </a:r>
            <a:r>
              <a:rPr lang="en-US" dirty="0" smtClean="0"/>
              <a:t>Monterrey Bay Aquarium State of Seafood report</a:t>
            </a:r>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22</a:t>
            </a:fld>
            <a:endParaRPr lang="en-US"/>
          </a:p>
        </p:txBody>
      </p:sp>
    </p:spTree>
    <p:extLst>
      <p:ext uri="{BB962C8B-B14F-4D97-AF65-F5344CB8AC3E}">
        <p14:creationId xmlns:p14="http://schemas.microsoft.com/office/powerpoint/2010/main" val="313256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Overfishing</a:t>
            </a:r>
            <a:r>
              <a:rPr lang="en-US" baseline="0" dirty="0" smtClean="0"/>
              <a:t> driven by development of very effective large scale industrial fisheries.  Technology (finding fish, freezing fish on board, etc.)</a:t>
            </a:r>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24</a:t>
            </a:fld>
            <a:endParaRPr lang="en-US"/>
          </a:p>
        </p:txBody>
      </p:sp>
    </p:spTree>
    <p:extLst>
      <p:ext uri="{BB962C8B-B14F-4D97-AF65-F5344CB8AC3E}">
        <p14:creationId xmlns:p14="http://schemas.microsoft.com/office/powerpoint/2010/main" val="428888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D08CFB-B2F9-AE4D-BB0A-7AFA21F879D4}" type="slidenum">
              <a:rPr lang="en-US"/>
              <a:pPr>
                <a:defRPr/>
              </a:pPr>
              <a:t>4</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long as there is enough</a:t>
            </a:r>
            <a:r>
              <a:rPr lang="en-US" baseline="0" dirty="0" smtClean="0"/>
              <a:t> of a population remaining, stocks will eventually recover.  Swordfish was relatively resilient.  Cod is not recovering so fast.  Bottom ecology more </a:t>
            </a:r>
            <a:r>
              <a:rPr lang="en-US" baseline="0" dirty="0" smtClean="0"/>
              <a:t>complex, temperature changes may also be playing a role.</a:t>
            </a:r>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25</a:t>
            </a:fld>
            <a:endParaRPr lang="en-US"/>
          </a:p>
        </p:txBody>
      </p:sp>
    </p:spTree>
    <p:extLst>
      <p:ext uri="{BB962C8B-B14F-4D97-AF65-F5344CB8AC3E}">
        <p14:creationId xmlns:p14="http://schemas.microsoft.com/office/powerpoint/2010/main" val="31251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a:t>
            </a:r>
            <a:r>
              <a:rPr lang="en-US" baseline="0" dirty="0" smtClean="0"/>
              <a:t> with aquaculture– required fish meal (</a:t>
            </a:r>
            <a:r>
              <a:rPr lang="en-US" baseline="0" dirty="0" err="1" smtClean="0"/>
              <a:t>esp</a:t>
            </a:r>
            <a:r>
              <a:rPr lang="en-US" baseline="0" dirty="0" smtClean="0"/>
              <a:t> salmon), pollution of coastal waters.  Evolving rapidly, becoming more efficient and more sustainable.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28</a:t>
            </a:fld>
            <a:endParaRPr lang="en-US"/>
          </a:p>
        </p:txBody>
      </p:sp>
    </p:spTree>
    <p:extLst>
      <p:ext uri="{BB962C8B-B14F-4D97-AF65-F5344CB8AC3E}">
        <p14:creationId xmlns:p14="http://schemas.microsoft.com/office/powerpoint/2010/main" val="416612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are probably helpful.  Swordfish – expensive fish eaten</a:t>
            </a:r>
            <a:r>
              <a:rPr lang="en-US" baseline="0" dirty="0" smtClean="0"/>
              <a:t> by relatively few people was partially driven by consumers/chefs reducing demand</a:t>
            </a:r>
          </a:p>
          <a:p>
            <a:r>
              <a:rPr lang="en-US" baseline="0" dirty="0" smtClean="0"/>
              <a:t>But hard to keep up, especially with farmed fish.  And many people don’t have the luxury to have choices driven by anything other than price.</a:t>
            </a:r>
            <a:endParaRPr lang="en-US" dirty="0"/>
          </a:p>
        </p:txBody>
      </p:sp>
      <p:sp>
        <p:nvSpPr>
          <p:cNvPr id="4" name="Slide Number Placeholder 3"/>
          <p:cNvSpPr>
            <a:spLocks noGrp="1"/>
          </p:cNvSpPr>
          <p:nvPr>
            <p:ph type="sldNum" sz="quarter" idx="10"/>
          </p:nvPr>
        </p:nvSpPr>
        <p:spPr/>
        <p:txBody>
          <a:bodyPr/>
          <a:lstStyle/>
          <a:p>
            <a:fld id="{63562DDE-C564-D741-ACFD-BF35AF6CCF72}" type="slidenum">
              <a:rPr lang="en-US" smtClean="0"/>
              <a:t>29</a:t>
            </a:fld>
            <a:endParaRPr lang="en-US"/>
          </a:p>
        </p:txBody>
      </p:sp>
    </p:spTree>
    <p:extLst>
      <p:ext uri="{BB962C8B-B14F-4D97-AF65-F5344CB8AC3E}">
        <p14:creationId xmlns:p14="http://schemas.microsoft.com/office/powerpoint/2010/main" val="311397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103AB8-BE82-354B-AB67-8A9E0E17F1E2}" type="slidenum">
              <a:rPr lang="en-US"/>
              <a:pPr>
                <a:defRPr/>
              </a:pPr>
              <a:t>5</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D0299A-312D-DD4A-AC01-B7E9A0E224C2}" type="slidenum">
              <a:rPr lang="en-US"/>
              <a:pPr>
                <a:defRPr/>
              </a:pPr>
              <a:t>6</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B504D9-803A-CC42-8440-7EC5E61F7178}" type="slidenum">
              <a:rPr lang="en-US"/>
              <a:pPr>
                <a:defRPr/>
              </a:pPr>
              <a:t>7</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F2DC1D-A144-7440-9995-75084030494C}" type="slidenum">
              <a:rPr lang="en-US"/>
              <a:pPr>
                <a:defRPr/>
              </a:pPr>
              <a:t>8</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5FFBD9-CF04-374C-8856-8DE3E473CF83}" type="slidenum">
              <a:rPr lang="en-US"/>
              <a:pPr>
                <a:defRPr/>
              </a:pPr>
              <a:t>9</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9B001-5B74-C14F-B87B-E22E051EA1DE}" type="slidenum">
              <a:rPr lang="en-US"/>
              <a:pPr/>
              <a:t>10</a:t>
            </a:fld>
            <a:endParaRPr lang="en-US"/>
          </a:p>
        </p:txBody>
      </p:sp>
      <p:sp>
        <p:nvSpPr>
          <p:cNvPr id="88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5FFBD9-CF04-374C-8856-8DE3E473CF83}" type="slidenum">
              <a:rPr lang="en-US"/>
              <a:pPr>
                <a:defRPr/>
              </a:pPr>
              <a:t>11</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08382-EED3-9543-9E5E-495B6C0DB996}"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202498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534E7-BC95-A645-B2C9-6772AE8FC257}"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69020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597E5-894C-B24F-B4D6-0158D16FB805}"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301775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E919B-452E-EA4D-96B7-6D2E3DE0AD60}"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147789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1F5B1-BB22-1848-82A6-39323DC89D5C}"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388670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1DA63-58CB-664F-AA29-0DEE56F4FC96}" type="datetime1">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371160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17EEA9-F326-BB48-8A5D-916DA0901AE1}" type="datetime1">
              <a:rPr lang="en-US" smtClean="0"/>
              <a:t>11/10/15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18414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6AD41-ECC7-6245-929C-3134883E8ECD}" type="datetime1">
              <a:rPr lang="en-US" smtClean="0"/>
              <a:t>11/10/15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299066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66655-D935-CE46-9D1A-3D8CBCAC5456}" type="datetime1">
              <a:rPr lang="en-US" smtClean="0"/>
              <a:t>11/10/15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72593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E2546-C371-4D44-9A35-274DE55FCF19}" type="datetime1">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270652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98758-335A-434C-8BE4-C7E54863E6EB}" type="datetime1">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43503-8C45-BB47-865C-463D22BBC80F}" type="slidenum">
              <a:rPr lang="en-US" smtClean="0"/>
              <a:t>‹#›</a:t>
            </a:fld>
            <a:endParaRPr lang="en-US"/>
          </a:p>
        </p:txBody>
      </p:sp>
    </p:spTree>
    <p:extLst>
      <p:ext uri="{BB962C8B-B14F-4D97-AF65-F5344CB8AC3E}">
        <p14:creationId xmlns:p14="http://schemas.microsoft.com/office/powerpoint/2010/main" val="2425768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F2793-CAB5-A943-81EE-2D63EEF73073}" type="datetime1">
              <a:rPr lang="en-US" smtClean="0"/>
              <a:t>11/10/15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1B43503-8C45-BB47-865C-463D22BBC80F}" type="slidenum">
              <a:rPr lang="en-US" smtClean="0"/>
              <a:pPr/>
              <a:t>‹#›</a:t>
            </a:fld>
            <a:endParaRPr lang="en-US" dirty="0"/>
          </a:p>
        </p:txBody>
      </p:sp>
    </p:spTree>
    <p:extLst>
      <p:ext uri="{BB962C8B-B14F-4D97-AF65-F5344CB8AC3E}">
        <p14:creationId xmlns:p14="http://schemas.microsoft.com/office/powerpoint/2010/main" val="140572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Ecology and Fisheries</a:t>
            </a:r>
            <a:endParaRPr lang="en-US" dirty="0"/>
          </a:p>
        </p:txBody>
      </p:sp>
      <p:sp>
        <p:nvSpPr>
          <p:cNvPr id="3" name="Content Placeholder 2"/>
          <p:cNvSpPr>
            <a:spLocks noGrp="1"/>
          </p:cNvSpPr>
          <p:nvPr>
            <p:ph idx="1"/>
          </p:nvPr>
        </p:nvSpPr>
        <p:spPr/>
        <p:txBody>
          <a:bodyPr>
            <a:normAutofit/>
          </a:bodyPr>
          <a:lstStyle/>
          <a:p>
            <a:r>
              <a:rPr lang="en-US" dirty="0" smtClean="0"/>
              <a:t>Energy Transfer and trophic structure (</a:t>
            </a:r>
            <a:r>
              <a:rPr lang="en-US" dirty="0" err="1" smtClean="0"/>
              <a:t>Ch</a:t>
            </a:r>
            <a:r>
              <a:rPr lang="en-US" dirty="0" smtClean="0"/>
              <a:t> 14 – previously assigned)</a:t>
            </a:r>
          </a:p>
          <a:p>
            <a:r>
              <a:rPr lang="en-US" dirty="0" smtClean="0"/>
              <a:t>Food from the Sea (</a:t>
            </a:r>
            <a:r>
              <a:rPr lang="en-US" dirty="0" err="1" smtClean="0"/>
              <a:t>Ch</a:t>
            </a:r>
            <a:r>
              <a:rPr lang="en-US" dirty="0" smtClean="0"/>
              <a:t> 17)</a:t>
            </a:r>
          </a:p>
          <a:p>
            <a:endParaRPr lang="en-US" dirty="0" smtClean="0">
              <a:hlinkClick r:id=""/>
            </a:endParaRPr>
          </a:p>
        </p:txBody>
      </p:sp>
      <p:sp>
        <p:nvSpPr>
          <p:cNvPr id="4" name="Slide Number Placeholder 3"/>
          <p:cNvSpPr>
            <a:spLocks noGrp="1"/>
          </p:cNvSpPr>
          <p:nvPr>
            <p:ph type="sldNum" sz="quarter" idx="12"/>
          </p:nvPr>
        </p:nvSpPr>
        <p:spPr/>
        <p:txBody>
          <a:bodyPr/>
          <a:lstStyle/>
          <a:p>
            <a:fld id="{FEBEFA86-FF5E-2A49-9FB0-A92684148683}" type="slidenum">
              <a:rPr lang="en-US" smtClean="0"/>
              <a:t>1</a:t>
            </a:fld>
            <a:endParaRPr lang="en-US"/>
          </a:p>
        </p:txBody>
      </p:sp>
    </p:spTree>
    <p:extLst>
      <p:ext uri="{BB962C8B-B14F-4D97-AF65-F5344CB8AC3E}">
        <p14:creationId xmlns:p14="http://schemas.microsoft.com/office/powerpoint/2010/main" val="594199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Text Box 7"/>
          <p:cNvSpPr txBox="1">
            <a:spLocks noChangeArrowheads="1"/>
          </p:cNvSpPr>
          <p:nvPr/>
        </p:nvSpPr>
        <p:spPr bwMode="auto">
          <a:xfrm>
            <a:off x="762000" y="2971800"/>
            <a:ext cx="7788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u="sng">
                <a:solidFill>
                  <a:srgbClr val="FF0000"/>
                </a:solidFill>
              </a:rPr>
              <a:t>Grazing Food Chain</a:t>
            </a:r>
          </a:p>
          <a:p>
            <a:pPr algn="ctr"/>
            <a:r>
              <a:rPr lang="en-US">
                <a:solidFill>
                  <a:srgbClr val="FF0000"/>
                </a:solidFill>
              </a:rPr>
              <a:t>Phytoplankton          Zooplankton           Nekton</a:t>
            </a:r>
          </a:p>
        </p:txBody>
      </p:sp>
      <p:sp>
        <p:nvSpPr>
          <p:cNvPr id="83976" name="Text Box 8"/>
          <p:cNvSpPr txBox="1">
            <a:spLocks noChangeArrowheads="1"/>
          </p:cNvSpPr>
          <p:nvPr/>
        </p:nvSpPr>
        <p:spPr bwMode="auto">
          <a:xfrm>
            <a:off x="762000" y="4267200"/>
            <a:ext cx="7788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en-US"/>
          </a:p>
          <a:p>
            <a:pPr algn="ctr"/>
            <a:r>
              <a:rPr lang="en-US">
                <a:solidFill>
                  <a:schemeClr val="accent2"/>
                </a:solidFill>
              </a:rPr>
              <a:t>Detritus          Deposit Feeder           Nekton</a:t>
            </a:r>
          </a:p>
          <a:p>
            <a:pPr algn="ctr"/>
            <a:r>
              <a:rPr lang="en-US" u="sng">
                <a:solidFill>
                  <a:schemeClr val="accent2"/>
                </a:solidFill>
              </a:rPr>
              <a:t>Detrital Food Chain</a:t>
            </a:r>
          </a:p>
          <a:p>
            <a:pPr algn="ctr"/>
            <a:endParaRPr lang="en-US">
              <a:solidFill>
                <a:schemeClr val="accent2"/>
              </a:solidFill>
            </a:endParaRPr>
          </a:p>
        </p:txBody>
      </p:sp>
      <p:sp>
        <p:nvSpPr>
          <p:cNvPr id="83977" name="Rectangle 9"/>
          <p:cNvSpPr>
            <a:spLocks noChangeArrowheads="1"/>
          </p:cNvSpPr>
          <p:nvPr/>
        </p:nvSpPr>
        <p:spPr bwMode="auto">
          <a:xfrm>
            <a:off x="533400" y="2819400"/>
            <a:ext cx="8458200" cy="28194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978" name="Line 10"/>
          <p:cNvSpPr>
            <a:spLocks noChangeShapeType="1"/>
          </p:cNvSpPr>
          <p:nvPr/>
        </p:nvSpPr>
        <p:spPr bwMode="auto">
          <a:xfrm>
            <a:off x="3200400" y="3581400"/>
            <a:ext cx="914400"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79" name="Line 11"/>
          <p:cNvSpPr>
            <a:spLocks noChangeShapeType="1"/>
          </p:cNvSpPr>
          <p:nvPr/>
        </p:nvSpPr>
        <p:spPr bwMode="auto">
          <a:xfrm>
            <a:off x="6248400" y="3581400"/>
            <a:ext cx="914400"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80" name="Line 12"/>
          <p:cNvSpPr>
            <a:spLocks noChangeShapeType="1"/>
          </p:cNvSpPr>
          <p:nvPr/>
        </p:nvSpPr>
        <p:spPr bwMode="auto">
          <a:xfrm>
            <a:off x="2514600" y="4953000"/>
            <a:ext cx="914400"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81" name="Line 13"/>
          <p:cNvSpPr>
            <a:spLocks noChangeShapeType="1"/>
          </p:cNvSpPr>
          <p:nvPr/>
        </p:nvSpPr>
        <p:spPr bwMode="auto">
          <a:xfrm>
            <a:off x="6019800" y="4876800"/>
            <a:ext cx="914400"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82" name="Line 14"/>
          <p:cNvSpPr>
            <a:spLocks noChangeShapeType="1"/>
          </p:cNvSpPr>
          <p:nvPr/>
        </p:nvSpPr>
        <p:spPr bwMode="auto">
          <a:xfrm>
            <a:off x="1905000" y="3810000"/>
            <a:ext cx="0" cy="8382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84" name="Line 16"/>
          <p:cNvSpPr>
            <a:spLocks noChangeShapeType="1"/>
          </p:cNvSpPr>
          <p:nvPr/>
        </p:nvSpPr>
        <p:spPr bwMode="auto">
          <a:xfrm flipH="1">
            <a:off x="2209800" y="3733800"/>
            <a:ext cx="2057400" cy="9144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985" name="Line 17"/>
          <p:cNvSpPr>
            <a:spLocks noChangeShapeType="1"/>
          </p:cNvSpPr>
          <p:nvPr/>
        </p:nvSpPr>
        <p:spPr bwMode="auto">
          <a:xfrm flipH="1">
            <a:off x="2438400" y="3733800"/>
            <a:ext cx="4953000" cy="9906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Title 2"/>
          <p:cNvSpPr>
            <a:spLocks noGrp="1"/>
          </p:cNvSpPr>
          <p:nvPr>
            <p:ph type="title"/>
          </p:nvPr>
        </p:nvSpPr>
        <p:spPr/>
        <p:txBody>
          <a:bodyPr/>
          <a:lstStyle/>
          <a:p>
            <a:r>
              <a:rPr lang="en-US" dirty="0" smtClean="0"/>
              <a:t>Sea Bottom Ecosystems</a:t>
            </a:r>
            <a:endParaRPr lang="en-US" dirty="0"/>
          </a:p>
        </p:txBody>
      </p:sp>
    </p:spTree>
    <p:extLst>
      <p:ext uri="{BB962C8B-B14F-4D97-AF65-F5344CB8AC3E}">
        <p14:creationId xmlns:p14="http://schemas.microsoft.com/office/powerpoint/2010/main" val="130577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sp>
        <p:nvSpPr>
          <p:cNvPr id="6" name="Text Box 4"/>
          <p:cNvSpPr txBox="1">
            <a:spLocks noChangeArrowheads="1"/>
          </p:cNvSpPr>
          <p:nvPr/>
        </p:nvSpPr>
        <p:spPr bwMode="auto">
          <a:xfrm>
            <a:off x="217488" y="777580"/>
            <a:ext cx="390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cs typeface="+mn-cs"/>
              </a:rPr>
              <a:t>Food Chains are shorter in highly productive areas</a:t>
            </a:r>
            <a:endParaRPr lang="en-US" dirty="0">
              <a:cs typeface="+mn-cs"/>
            </a:endParaRPr>
          </a:p>
        </p:txBody>
      </p:sp>
      <p:pic>
        <p:nvPicPr>
          <p:cNvPr id="2" name="Picture 1"/>
          <p:cNvPicPr>
            <a:picLocks noChangeAspect="1"/>
          </p:cNvPicPr>
          <p:nvPr/>
        </p:nvPicPr>
        <p:blipFill>
          <a:blip r:embed="rId3"/>
          <a:stretch>
            <a:fillRect/>
          </a:stretch>
        </p:blipFill>
        <p:spPr>
          <a:xfrm>
            <a:off x="2245288" y="1218048"/>
            <a:ext cx="5927216" cy="5639952"/>
          </a:xfrm>
          <a:prstGeom prst="rect">
            <a:avLst/>
          </a:prstGeom>
        </p:spPr>
      </p:pic>
      <p:sp>
        <p:nvSpPr>
          <p:cNvPr id="3" name="Slide Number Placeholder 2"/>
          <p:cNvSpPr>
            <a:spLocks noGrp="1"/>
          </p:cNvSpPr>
          <p:nvPr>
            <p:ph type="sldNum" sz="quarter" idx="12"/>
          </p:nvPr>
        </p:nvSpPr>
        <p:spPr/>
        <p:txBody>
          <a:bodyPr/>
          <a:lstStyle/>
          <a:p>
            <a:fld id="{E1B43503-8C45-BB47-865C-463D22BBC80F}" type="slidenum">
              <a:rPr lang="en-US" smtClean="0"/>
              <a:t>11</a:t>
            </a:fld>
            <a:endParaRPr lang="en-US"/>
          </a:p>
        </p:txBody>
      </p:sp>
    </p:spTree>
    <p:extLst>
      <p:ext uri="{BB962C8B-B14F-4D97-AF65-F5344CB8AC3E}">
        <p14:creationId xmlns:p14="http://schemas.microsoft.com/office/powerpoint/2010/main" val="38651021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457200" y="990600"/>
            <a:ext cx="5718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chemeClr val="hlink"/>
                </a:solidFill>
                <a:cs typeface="+mn-cs"/>
              </a:rPr>
              <a:t>Energy Transfer</a:t>
            </a:r>
            <a:r>
              <a:rPr lang="en-US">
                <a:cs typeface="+mn-cs"/>
              </a:rPr>
              <a:t> between Trophic Levels is not efficient</a:t>
            </a:r>
          </a:p>
        </p:txBody>
      </p:sp>
      <p:sp>
        <p:nvSpPr>
          <p:cNvPr id="85001"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5" name="Picture 2" descr="C:\WINDOWS\Desktop\Chapter 14\FG14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5994400" cy="47829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B43503-8C45-BB47-865C-463D22BBC80F}" type="slidenum">
              <a:rPr lang="en-US" smtClean="0"/>
              <a:t>12</a:t>
            </a:fld>
            <a:endParaRPr lang="en-US"/>
          </a:p>
        </p:txBody>
      </p:sp>
    </p:spTree>
    <p:extLst>
      <p:ext uri="{BB962C8B-B14F-4D97-AF65-F5344CB8AC3E}">
        <p14:creationId xmlns:p14="http://schemas.microsoft.com/office/powerpoint/2010/main" val="37200265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10F02"/>
          <p:cNvPicPr>
            <a:picLocks noChangeAspect="1" noChangeArrowheads="1"/>
          </p:cNvPicPr>
          <p:nvPr/>
        </p:nvPicPr>
        <p:blipFill>
          <a:blip r:embed="rId3">
            <a:extLst>
              <a:ext uri="{28A0092B-C50C-407E-A947-70E740481C1C}">
                <a14:useLocalDpi xmlns:a14="http://schemas.microsoft.com/office/drawing/2010/main" val="0"/>
              </a:ext>
            </a:extLst>
          </a:blip>
          <a:srcRect l="24887" t="62561" r="23177" b="7782"/>
          <a:stretch>
            <a:fillRect/>
          </a:stretch>
        </p:blipFill>
        <p:spPr bwMode="auto">
          <a:xfrm>
            <a:off x="2514600" y="2201863"/>
            <a:ext cx="4800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457200" y="990600"/>
            <a:ext cx="5718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chemeClr val="hlink"/>
                </a:solidFill>
                <a:cs typeface="+mn-cs"/>
              </a:rPr>
              <a:t>Energy Transfer</a:t>
            </a:r>
            <a:r>
              <a:rPr lang="en-US">
                <a:cs typeface="+mn-cs"/>
              </a:rPr>
              <a:t> between Trophic Levels is not efficient</a:t>
            </a:r>
          </a:p>
        </p:txBody>
      </p:sp>
      <p:sp>
        <p:nvSpPr>
          <p:cNvPr id="85001"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sp>
        <p:nvSpPr>
          <p:cNvPr id="2" name="Slide Number Placeholder 1"/>
          <p:cNvSpPr>
            <a:spLocks noGrp="1"/>
          </p:cNvSpPr>
          <p:nvPr>
            <p:ph type="sldNum" sz="quarter" idx="12"/>
          </p:nvPr>
        </p:nvSpPr>
        <p:spPr/>
        <p:txBody>
          <a:bodyPr/>
          <a:lstStyle/>
          <a:p>
            <a:fld id="{E1B43503-8C45-BB47-865C-463D22BBC80F}" type="slidenum">
              <a:rPr lang="en-US" smtClean="0"/>
              <a:t>13</a:t>
            </a:fld>
            <a:endParaRPr lang="en-US"/>
          </a:p>
        </p:txBody>
      </p:sp>
    </p:spTree>
    <p:extLst>
      <p:ext uri="{BB962C8B-B14F-4D97-AF65-F5344CB8AC3E}">
        <p14:creationId xmlns:p14="http://schemas.microsoft.com/office/powerpoint/2010/main" val="3439739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WINDOWS\Desktop\Chapter 14\FG14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58" y="990600"/>
            <a:ext cx="5346700" cy="5224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73973" y="1308754"/>
            <a:ext cx="2941630" cy="3046988"/>
          </a:xfrm>
          <a:prstGeom prst="rect">
            <a:avLst/>
          </a:prstGeom>
          <a:noFill/>
        </p:spPr>
        <p:txBody>
          <a:bodyPr wrap="square" rtlCol="0">
            <a:spAutoFit/>
          </a:bodyPr>
          <a:lstStyle/>
          <a:p>
            <a:r>
              <a:rPr lang="en-US" sz="2400" dirty="0" smtClean="0"/>
              <a:t>Higher trophic levels will have smaller biomass</a:t>
            </a:r>
          </a:p>
          <a:p>
            <a:endParaRPr lang="en-US" sz="2400" dirty="0"/>
          </a:p>
          <a:p>
            <a:r>
              <a:rPr lang="en-US" sz="2400" dirty="0" smtClean="0"/>
              <a:t>In the ocean, higher trophic levels tend to have larger individuals</a:t>
            </a:r>
            <a:endParaRPr lang="en-US" sz="2400" dirty="0"/>
          </a:p>
        </p:txBody>
      </p:sp>
      <p:sp>
        <p:nvSpPr>
          <p:cNvPr id="3" name="Slide Number Placeholder 2"/>
          <p:cNvSpPr>
            <a:spLocks noGrp="1"/>
          </p:cNvSpPr>
          <p:nvPr>
            <p:ph type="sldNum" sz="quarter" idx="12"/>
          </p:nvPr>
        </p:nvSpPr>
        <p:spPr/>
        <p:txBody>
          <a:bodyPr/>
          <a:lstStyle/>
          <a:p>
            <a:fld id="{E1B43503-8C45-BB47-865C-463D22BBC80F}" type="slidenum">
              <a:rPr lang="en-US" smtClean="0"/>
              <a:t>14</a:t>
            </a:fld>
            <a:endParaRPr lang="en-US"/>
          </a:p>
        </p:txBody>
      </p:sp>
    </p:spTree>
    <p:extLst>
      <p:ext uri="{BB962C8B-B14F-4D97-AF65-F5344CB8AC3E}">
        <p14:creationId xmlns:p14="http://schemas.microsoft.com/office/powerpoint/2010/main" val="12794981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457200" y="674132"/>
            <a:ext cx="57181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smtClean="0">
                <a:solidFill>
                  <a:srgbClr val="000000"/>
                </a:solidFill>
                <a:cs typeface="+mn-cs"/>
              </a:rPr>
              <a:t>What happens to the chemical energy in the feces? In the dead bodies?  Also have exudate (organic molecules) leaking from primary producers and “</a:t>
            </a:r>
            <a:r>
              <a:rPr lang="en-US" dirty="0" err="1" smtClean="0">
                <a:solidFill>
                  <a:srgbClr val="000000"/>
                </a:solidFill>
                <a:cs typeface="+mn-cs"/>
              </a:rPr>
              <a:t>munchate</a:t>
            </a:r>
            <a:r>
              <a:rPr lang="en-US" dirty="0" smtClean="0">
                <a:solidFill>
                  <a:srgbClr val="000000"/>
                </a:solidFill>
                <a:cs typeface="+mn-cs"/>
              </a:rPr>
              <a:t>” from herbivores</a:t>
            </a:r>
            <a:r>
              <a:rPr lang="en-US" dirty="0" smtClean="0">
                <a:solidFill>
                  <a:schemeClr val="hlink"/>
                </a:solidFill>
                <a:cs typeface="+mn-cs"/>
              </a:rPr>
              <a:t>.  Why is this diagramed as an energy loss?</a:t>
            </a:r>
            <a:endParaRPr lang="en-US" dirty="0">
              <a:cs typeface="+mn-cs"/>
            </a:endParaRPr>
          </a:p>
        </p:txBody>
      </p:sp>
      <p:sp>
        <p:nvSpPr>
          <p:cNvPr id="85001" name="Text Box 9"/>
          <p:cNvSpPr txBox="1">
            <a:spLocks noChangeArrowheads="1"/>
          </p:cNvSpPr>
          <p:nvPr/>
        </p:nvSpPr>
        <p:spPr bwMode="auto">
          <a:xfrm>
            <a:off x="217488" y="304800"/>
            <a:ext cx="1586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solidFill>
                  <a:srgbClr val="FF0000"/>
                </a:solidFill>
                <a:cs typeface="+mn-cs"/>
              </a:rPr>
              <a:t>Microbial Loop</a:t>
            </a:r>
            <a:endParaRPr lang="en-US" dirty="0">
              <a:solidFill>
                <a:srgbClr val="FF0000"/>
              </a:solidFill>
              <a:cs typeface="+mn-cs"/>
            </a:endParaRPr>
          </a:p>
        </p:txBody>
      </p:sp>
      <p:pic>
        <p:nvPicPr>
          <p:cNvPr id="5" name="Picture 2" descr="C:\WINDOWS\Desktop\Chapter 14\FG14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5994400" cy="47829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B43503-8C45-BB47-865C-463D22BBC80F}" type="slidenum">
              <a:rPr lang="en-US" smtClean="0"/>
              <a:t>15</a:t>
            </a:fld>
            <a:endParaRPr lang="en-US"/>
          </a:p>
        </p:txBody>
      </p:sp>
    </p:spTree>
    <p:extLst>
      <p:ext uri="{BB962C8B-B14F-4D97-AF65-F5344CB8AC3E}">
        <p14:creationId xmlns:p14="http://schemas.microsoft.com/office/powerpoint/2010/main" val="3657154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457200" y="674132"/>
            <a:ext cx="57181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rgbClr val="000000"/>
                </a:solidFill>
              </a:rPr>
              <a:t>C</a:t>
            </a:r>
            <a:r>
              <a:rPr lang="en-US" dirty="0" smtClean="0">
                <a:solidFill>
                  <a:srgbClr val="000000"/>
                </a:solidFill>
                <a:cs typeface="+mn-cs"/>
              </a:rPr>
              <a:t>onsumed </a:t>
            </a:r>
            <a:r>
              <a:rPr lang="en-US" dirty="0" smtClean="0">
                <a:solidFill>
                  <a:srgbClr val="000000"/>
                </a:solidFill>
                <a:cs typeface="+mn-cs"/>
              </a:rPr>
              <a:t>by bacteria. </a:t>
            </a:r>
            <a:r>
              <a:rPr lang="en-US" dirty="0" smtClean="0">
                <a:solidFill>
                  <a:srgbClr val="000000"/>
                </a:solidFill>
                <a:cs typeface="+mn-cs"/>
              </a:rPr>
              <a:t>The bacteria are </a:t>
            </a:r>
            <a:r>
              <a:rPr lang="en-US" dirty="0" smtClean="0">
                <a:solidFill>
                  <a:srgbClr val="000000"/>
                </a:solidFill>
              </a:rPr>
              <a:t>generally too small to be grazed, so don’t enter the flow towards larger organisms.  </a:t>
            </a:r>
            <a:r>
              <a:rPr lang="en-US" dirty="0" smtClean="0">
                <a:solidFill>
                  <a:srgbClr val="000000"/>
                </a:solidFill>
                <a:cs typeface="+mn-cs"/>
              </a:rPr>
              <a:t>The </a:t>
            </a:r>
            <a:r>
              <a:rPr lang="en-US" dirty="0" smtClean="0">
                <a:solidFill>
                  <a:srgbClr val="000000"/>
                </a:solidFill>
                <a:cs typeface="+mn-cs"/>
              </a:rPr>
              <a:t>energy/</a:t>
            </a:r>
            <a:r>
              <a:rPr lang="en-US" dirty="0" smtClean="0">
                <a:solidFill>
                  <a:srgbClr val="000000"/>
                </a:solidFill>
              </a:rPr>
              <a:t>biomass stays at small sizes until energy is dissipated and mass is in the inorganic form</a:t>
            </a:r>
            <a:endParaRPr lang="en-US" dirty="0">
              <a:cs typeface="+mn-cs"/>
            </a:endParaRPr>
          </a:p>
        </p:txBody>
      </p:sp>
      <p:sp>
        <p:nvSpPr>
          <p:cNvPr id="85001" name="Text Box 9"/>
          <p:cNvSpPr txBox="1">
            <a:spLocks noChangeArrowheads="1"/>
          </p:cNvSpPr>
          <p:nvPr/>
        </p:nvSpPr>
        <p:spPr bwMode="auto">
          <a:xfrm>
            <a:off x="217488" y="304800"/>
            <a:ext cx="1586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solidFill>
                  <a:srgbClr val="FF0000"/>
                </a:solidFill>
                <a:cs typeface="+mn-cs"/>
              </a:rPr>
              <a:t>Microbial Loop</a:t>
            </a:r>
            <a:endParaRPr lang="en-US" dirty="0">
              <a:solidFill>
                <a:srgbClr val="FF0000"/>
              </a:solidFill>
              <a:cs typeface="+mn-cs"/>
            </a:endParaRPr>
          </a:p>
        </p:txBody>
      </p:sp>
      <p:pic>
        <p:nvPicPr>
          <p:cNvPr id="6" name="Picture 4" descr="C10F01"/>
          <p:cNvPicPr>
            <a:picLocks noChangeAspect="1" noChangeArrowheads="1"/>
          </p:cNvPicPr>
          <p:nvPr/>
        </p:nvPicPr>
        <p:blipFill>
          <a:blip r:embed="rId3">
            <a:extLst>
              <a:ext uri="{28A0092B-C50C-407E-A947-70E740481C1C}">
                <a14:useLocalDpi xmlns:a14="http://schemas.microsoft.com/office/drawing/2010/main" val="0"/>
              </a:ext>
            </a:extLst>
          </a:blip>
          <a:srcRect t="4370" b="9529"/>
          <a:stretch>
            <a:fillRect/>
          </a:stretch>
        </p:blipFill>
        <p:spPr bwMode="auto">
          <a:xfrm>
            <a:off x="1804055" y="1874461"/>
            <a:ext cx="6419023" cy="42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1B43503-8C45-BB47-865C-463D22BBC80F}" type="slidenum">
              <a:rPr lang="en-US" smtClean="0"/>
              <a:t>16</a:t>
            </a:fld>
            <a:endParaRPr lang="en-US"/>
          </a:p>
        </p:txBody>
      </p:sp>
    </p:spTree>
    <p:extLst>
      <p:ext uri="{BB962C8B-B14F-4D97-AF65-F5344CB8AC3E}">
        <p14:creationId xmlns:p14="http://schemas.microsoft.com/office/powerpoint/2010/main" val="12298719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217488" y="762000"/>
            <a:ext cx="571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smtClean="0">
                <a:solidFill>
                  <a:srgbClr val="000000"/>
                </a:solidFill>
              </a:rPr>
              <a:t>Energy transfer efficiency and trophic level will determine how much food can be sustainably harvested from the sea</a:t>
            </a:r>
            <a:endParaRPr lang="en-US" dirty="0">
              <a:solidFill>
                <a:srgbClr val="000000"/>
              </a:solidFill>
            </a:endParaRPr>
          </a:p>
        </p:txBody>
      </p:sp>
      <p:sp>
        <p:nvSpPr>
          <p:cNvPr id="85001"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5" name="Picture 2" descr="C:\WINDOWS\Desktop\Chapter 14\FG14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930" y="1451292"/>
            <a:ext cx="7080756" cy="5164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B43503-8C45-BB47-865C-463D22BBC80F}" type="slidenum">
              <a:rPr lang="en-US" smtClean="0"/>
              <a:t>17</a:t>
            </a:fld>
            <a:endParaRPr lang="en-US"/>
          </a:p>
        </p:txBody>
      </p:sp>
    </p:spTree>
    <p:extLst>
      <p:ext uri="{BB962C8B-B14F-4D97-AF65-F5344CB8AC3E}">
        <p14:creationId xmlns:p14="http://schemas.microsoft.com/office/powerpoint/2010/main" val="22727352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19972442000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9776"/>
            <a:ext cx="7593813" cy="379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57200" y="254000"/>
            <a:ext cx="8458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smtClean="0">
                <a:solidFill>
                  <a:schemeClr val="folHlink"/>
                </a:solidFill>
                <a:cs typeface="+mn-cs"/>
              </a:rPr>
              <a:t>Where are major fisheries?</a:t>
            </a:r>
          </a:p>
          <a:p>
            <a:pPr>
              <a:defRPr/>
            </a:pPr>
            <a:endParaRPr lang="en-US" sz="2800" dirty="0">
              <a:solidFill>
                <a:schemeClr val="folHlink"/>
              </a:solidFill>
            </a:endParaRPr>
          </a:p>
          <a:p>
            <a:pPr>
              <a:defRPr/>
            </a:pPr>
            <a:r>
              <a:rPr lang="en-US" sz="2800" dirty="0" smtClean="0">
                <a:solidFill>
                  <a:schemeClr val="folHlink"/>
                </a:solidFill>
                <a:cs typeface="+mn-cs"/>
              </a:rPr>
              <a:t>Where the primary producers are.</a:t>
            </a:r>
            <a:endParaRPr lang="en-US" sz="2800" dirty="0">
              <a:solidFill>
                <a:schemeClr val="folHlink"/>
              </a:solidFill>
              <a:cs typeface="+mn-cs"/>
            </a:endParaRPr>
          </a:p>
        </p:txBody>
      </p:sp>
      <p:pic>
        <p:nvPicPr>
          <p:cNvPr id="4" name="Picture 2" descr="C:\WINDOWS\Desktop\Chapter 17\FG17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438" y="0"/>
            <a:ext cx="3401594" cy="32732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1B43503-8C45-BB47-865C-463D22BBC80F}" type="slidenum">
              <a:rPr lang="en-US" smtClean="0"/>
              <a:t>18</a:t>
            </a:fld>
            <a:endParaRPr lang="en-US"/>
          </a:p>
        </p:txBody>
      </p:sp>
    </p:spTree>
    <p:extLst>
      <p:ext uri="{BB962C8B-B14F-4D97-AF65-F5344CB8AC3E}">
        <p14:creationId xmlns:p14="http://schemas.microsoft.com/office/powerpoint/2010/main" val="1152228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WINDOWS\Desktop\Chapter 14\FG14_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33" y="1737343"/>
            <a:ext cx="7043112" cy="4622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Ocean vs. Land Productivity</a:t>
            </a:r>
            <a:endParaRPr lang="en-US" dirty="0"/>
          </a:p>
        </p:txBody>
      </p:sp>
      <p:sp>
        <p:nvSpPr>
          <p:cNvPr id="3" name="Slide Number Placeholder 2"/>
          <p:cNvSpPr>
            <a:spLocks noGrp="1"/>
          </p:cNvSpPr>
          <p:nvPr>
            <p:ph type="sldNum" sz="quarter" idx="12"/>
          </p:nvPr>
        </p:nvSpPr>
        <p:spPr/>
        <p:txBody>
          <a:bodyPr/>
          <a:lstStyle/>
          <a:p>
            <a:fld id="{E1B43503-8C45-BB47-865C-463D22BBC80F}" type="slidenum">
              <a:rPr lang="en-US" smtClean="0"/>
              <a:t>19</a:t>
            </a:fld>
            <a:endParaRPr lang="en-US"/>
          </a:p>
        </p:txBody>
      </p:sp>
    </p:spTree>
    <p:extLst>
      <p:ext uri="{BB962C8B-B14F-4D97-AF65-F5344CB8AC3E}">
        <p14:creationId xmlns:p14="http://schemas.microsoft.com/office/powerpoint/2010/main" val="2019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 Cycles</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a:xfrm>
            <a:off x="5321906" y="1600200"/>
            <a:ext cx="3727737" cy="4525963"/>
          </a:xfrm>
        </p:spPr>
        <p:txBody>
          <a:bodyPr/>
          <a:lstStyle/>
          <a:p>
            <a:r>
              <a:rPr lang="en-US" dirty="0" smtClean="0"/>
              <a:t>Atoms of each element not created or destroyed but cycled through inorganic to organic back to inorganic forms</a:t>
            </a:r>
          </a:p>
          <a:p>
            <a:r>
              <a:rPr lang="en-US" dirty="0" smtClean="0"/>
              <a:t>Production of biomass limited by nutrients</a:t>
            </a:r>
            <a:endParaRPr lang="en-US" dirty="0"/>
          </a:p>
        </p:txBody>
      </p:sp>
      <p:pic>
        <p:nvPicPr>
          <p:cNvPr id="3" name="Picture 2" descr="C:\WINDOWS\Desktop\Chapter 14\FG14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7962"/>
            <a:ext cx="4864707" cy="50114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E1B43503-8C45-BB47-865C-463D22BBC80F}" type="slidenum">
              <a:rPr lang="en-US" smtClean="0"/>
              <a:t>2</a:t>
            </a:fld>
            <a:endParaRPr lang="en-US"/>
          </a:p>
        </p:txBody>
      </p:sp>
    </p:spTree>
    <p:extLst>
      <p:ext uri="{BB962C8B-B14F-4D97-AF65-F5344CB8AC3E}">
        <p14:creationId xmlns:p14="http://schemas.microsoft.com/office/powerpoint/2010/main" val="228125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maximum possible harvest (taking all the fish that are there)?</a:t>
            </a:r>
            <a:endParaRPr lang="en-US" dirty="0"/>
          </a:p>
        </p:txBody>
      </p:sp>
      <p:sp>
        <p:nvSpPr>
          <p:cNvPr id="3" name="Slide Number Placeholder 2"/>
          <p:cNvSpPr>
            <a:spLocks noGrp="1"/>
          </p:cNvSpPr>
          <p:nvPr>
            <p:ph type="sldNum" sz="quarter" idx="12"/>
          </p:nvPr>
        </p:nvSpPr>
        <p:spPr/>
        <p:txBody>
          <a:bodyPr/>
          <a:lstStyle/>
          <a:p>
            <a:fld id="{E1B43503-8C45-BB47-865C-463D22BBC80F}" type="slidenum">
              <a:rPr lang="en-US" smtClean="0"/>
              <a:t>20</a:t>
            </a:fld>
            <a:endParaRPr lang="en-US"/>
          </a:p>
        </p:txBody>
      </p:sp>
      <p:pic>
        <p:nvPicPr>
          <p:cNvPr id="4" name="Picture 2" descr="C:\WINDOWS\Desktop\Chapter 14\FG14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30" y="1451292"/>
            <a:ext cx="7080756" cy="51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0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6900" y="2334326"/>
            <a:ext cx="7950200" cy="3454400"/>
          </a:xfrm>
          <a:prstGeom prst="rect">
            <a:avLst/>
          </a:prstGeom>
        </p:spPr>
      </p:pic>
      <p:sp>
        <p:nvSpPr>
          <p:cNvPr id="3" name="TextBox 2"/>
          <p:cNvSpPr txBox="1"/>
          <p:nvPr/>
        </p:nvSpPr>
        <p:spPr>
          <a:xfrm>
            <a:off x="901700" y="5581118"/>
            <a:ext cx="7645400" cy="1200329"/>
          </a:xfrm>
          <a:prstGeom prst="rect">
            <a:avLst/>
          </a:prstGeom>
          <a:noFill/>
        </p:spPr>
        <p:txBody>
          <a:bodyPr wrap="square" rtlCol="0">
            <a:spAutoFit/>
          </a:bodyPr>
          <a:lstStyle/>
          <a:p>
            <a:endParaRPr lang="en-US" dirty="0" smtClean="0"/>
          </a:p>
          <a:p>
            <a:r>
              <a:rPr lang="en-US" dirty="0" smtClean="0"/>
              <a:t>GPP = Gross Primary Production</a:t>
            </a:r>
          </a:p>
          <a:p>
            <a:r>
              <a:rPr lang="en-US" dirty="0" smtClean="0"/>
              <a:t>NPP = Net Primary Production</a:t>
            </a:r>
          </a:p>
          <a:p>
            <a:r>
              <a:rPr lang="en-US" dirty="0" smtClean="0"/>
              <a:t>NEP = Net Ecosystem Production = New Production = Export Production</a:t>
            </a:r>
            <a:endParaRPr lang="en-US" dirty="0"/>
          </a:p>
        </p:txBody>
      </p:sp>
      <p:sp>
        <p:nvSpPr>
          <p:cNvPr id="4" name="Slide Number Placeholder 3"/>
          <p:cNvSpPr>
            <a:spLocks noGrp="1"/>
          </p:cNvSpPr>
          <p:nvPr>
            <p:ph type="sldNum" sz="quarter" idx="12"/>
          </p:nvPr>
        </p:nvSpPr>
        <p:spPr/>
        <p:txBody>
          <a:bodyPr/>
          <a:lstStyle/>
          <a:p>
            <a:fld id="{DE1B15E8-C5E9-9D4A-BAC3-6DA6B588FE5E}" type="slidenum">
              <a:rPr lang="en-US" smtClean="0"/>
              <a:t>21</a:t>
            </a:fld>
            <a:endParaRPr lang="en-US"/>
          </a:p>
        </p:txBody>
      </p:sp>
      <p:sp>
        <p:nvSpPr>
          <p:cNvPr id="6" name="TextBox 5"/>
          <p:cNvSpPr txBox="1"/>
          <p:nvPr/>
        </p:nvSpPr>
        <p:spPr>
          <a:xfrm>
            <a:off x="404965" y="682746"/>
            <a:ext cx="8281835" cy="1477328"/>
          </a:xfrm>
          <a:prstGeom prst="rect">
            <a:avLst/>
          </a:prstGeom>
          <a:noFill/>
        </p:spPr>
        <p:txBody>
          <a:bodyPr wrap="none" rtlCol="0">
            <a:spAutoFit/>
          </a:bodyPr>
          <a:lstStyle/>
          <a:p>
            <a:r>
              <a:rPr lang="en-US" dirty="0" smtClean="0"/>
              <a:t>NPP is what determines the magnitude of energy that can flow to higher trophic levels</a:t>
            </a:r>
          </a:p>
          <a:p>
            <a:r>
              <a:rPr lang="en-US" dirty="0" smtClean="0"/>
              <a:t>NPP limits the amount of biomass at higher trophic levels</a:t>
            </a:r>
          </a:p>
          <a:p>
            <a:endParaRPr lang="en-US" dirty="0"/>
          </a:p>
          <a:p>
            <a:r>
              <a:rPr lang="en-US" dirty="0" smtClean="0"/>
              <a:t>If you fish at trophic level 1, theoretical maximum harvest = .10*NPP</a:t>
            </a:r>
          </a:p>
          <a:p>
            <a:r>
              <a:rPr lang="en-US" dirty="0" smtClean="0"/>
              <a:t>If you fish at trophic level 2, theoretical maximum harvest = .10*.10*NPP</a:t>
            </a:r>
            <a:endParaRPr lang="en-US" dirty="0"/>
          </a:p>
        </p:txBody>
      </p:sp>
    </p:spTree>
    <p:extLst>
      <p:ext uri="{BB962C8B-B14F-4D97-AF65-F5344CB8AC3E}">
        <p14:creationId xmlns:p14="http://schemas.microsoft.com/office/powerpoint/2010/main" val="20353705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711" y="1874380"/>
            <a:ext cx="9144000" cy="3836020"/>
          </a:xfrm>
          <a:prstGeom prst="rect">
            <a:avLst/>
          </a:prstGeom>
        </p:spPr>
      </p:pic>
      <p:sp>
        <p:nvSpPr>
          <p:cNvPr id="6" name="Title 5"/>
          <p:cNvSpPr>
            <a:spLocks noGrp="1"/>
          </p:cNvSpPr>
          <p:nvPr>
            <p:ph type="title"/>
          </p:nvPr>
        </p:nvSpPr>
        <p:spPr/>
        <p:txBody>
          <a:bodyPr/>
          <a:lstStyle/>
          <a:p>
            <a:r>
              <a:rPr lang="en-US" dirty="0" smtClean="0"/>
              <a:t>Large </a:t>
            </a:r>
            <a:r>
              <a:rPr lang="en-US" dirty="0" smtClean="0"/>
              <a:t>Fish Populations 1900-1999</a:t>
            </a:r>
            <a:endParaRPr lang="en-US" dirty="0"/>
          </a:p>
        </p:txBody>
      </p:sp>
      <p:sp>
        <p:nvSpPr>
          <p:cNvPr id="7" name="TextBox 6"/>
          <p:cNvSpPr txBox="1"/>
          <p:nvPr/>
        </p:nvSpPr>
        <p:spPr>
          <a:xfrm>
            <a:off x="2578786" y="5847234"/>
            <a:ext cx="4480651" cy="369332"/>
          </a:xfrm>
          <a:prstGeom prst="rect">
            <a:avLst/>
          </a:prstGeom>
          <a:noFill/>
        </p:spPr>
        <p:txBody>
          <a:bodyPr wrap="none" rtlCol="0">
            <a:spAutoFit/>
          </a:bodyPr>
          <a:lstStyle/>
          <a:p>
            <a:r>
              <a:rPr lang="en-US" dirty="0" smtClean="0"/>
              <a:t>Large predatory fishes (cod, halibut, haddock)</a:t>
            </a:r>
            <a:endParaRPr lang="en-US" dirty="0"/>
          </a:p>
        </p:txBody>
      </p:sp>
      <p:sp>
        <p:nvSpPr>
          <p:cNvPr id="8" name="TextBox 7"/>
          <p:cNvSpPr txBox="1"/>
          <p:nvPr/>
        </p:nvSpPr>
        <p:spPr>
          <a:xfrm>
            <a:off x="492432" y="6453064"/>
            <a:ext cx="5422353" cy="369332"/>
          </a:xfrm>
          <a:prstGeom prst="rect">
            <a:avLst/>
          </a:prstGeom>
          <a:noFill/>
        </p:spPr>
        <p:txBody>
          <a:bodyPr wrap="none" rtlCol="0">
            <a:spAutoFit/>
          </a:bodyPr>
          <a:lstStyle/>
          <a:p>
            <a:r>
              <a:rPr lang="en-US" dirty="0" smtClean="0"/>
              <a:t>Globally: Large Fish Biomass 10% of pre-industrial levels</a:t>
            </a:r>
            <a:endParaRPr lang="en-US" dirty="0"/>
          </a:p>
        </p:txBody>
      </p:sp>
      <p:sp>
        <p:nvSpPr>
          <p:cNvPr id="9" name="Slide Number Placeholder 8"/>
          <p:cNvSpPr>
            <a:spLocks noGrp="1"/>
          </p:cNvSpPr>
          <p:nvPr>
            <p:ph type="sldNum" sz="quarter" idx="12"/>
          </p:nvPr>
        </p:nvSpPr>
        <p:spPr/>
        <p:txBody>
          <a:bodyPr/>
          <a:lstStyle/>
          <a:p>
            <a:fld id="{E1B43503-8C45-BB47-865C-463D22BBC80F}" type="slidenum">
              <a:rPr lang="en-US" smtClean="0"/>
              <a:t>22</a:t>
            </a:fld>
            <a:endParaRPr lang="en-US"/>
          </a:p>
        </p:txBody>
      </p:sp>
    </p:spTree>
    <p:extLst>
      <p:ext uri="{BB962C8B-B14F-4D97-AF65-F5344CB8AC3E}">
        <p14:creationId xmlns:p14="http://schemas.microsoft.com/office/powerpoint/2010/main" val="286057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maximum possible sustainable harvest?</a:t>
            </a:r>
            <a:endParaRPr lang="en-US" dirty="0"/>
          </a:p>
        </p:txBody>
      </p:sp>
      <p:sp>
        <p:nvSpPr>
          <p:cNvPr id="3" name="Slide Number Placeholder 2"/>
          <p:cNvSpPr>
            <a:spLocks noGrp="1"/>
          </p:cNvSpPr>
          <p:nvPr>
            <p:ph type="sldNum" sz="quarter" idx="12"/>
          </p:nvPr>
        </p:nvSpPr>
        <p:spPr/>
        <p:txBody>
          <a:bodyPr/>
          <a:lstStyle/>
          <a:p>
            <a:fld id="{E1B43503-8C45-BB47-865C-463D22BBC80F}" type="slidenum">
              <a:rPr lang="en-US" smtClean="0"/>
              <a:t>23</a:t>
            </a:fld>
            <a:endParaRPr lang="en-US"/>
          </a:p>
        </p:txBody>
      </p:sp>
      <p:pic>
        <p:nvPicPr>
          <p:cNvPr id="4" name="Picture 2" descr="C:\WINDOWS\Desktop\Chapter 14\FG14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837" y="1417638"/>
            <a:ext cx="5351630" cy="39029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281723"/>
            <a:ext cx="8229600" cy="1477328"/>
          </a:xfrm>
          <a:prstGeom prst="rect">
            <a:avLst/>
          </a:prstGeom>
          <a:noFill/>
        </p:spPr>
        <p:txBody>
          <a:bodyPr wrap="square" rtlCol="0">
            <a:spAutoFit/>
          </a:bodyPr>
          <a:lstStyle/>
          <a:p>
            <a:r>
              <a:rPr lang="en-US" dirty="0"/>
              <a:t>F</a:t>
            </a:r>
            <a:r>
              <a:rPr lang="en-US" dirty="0" smtClean="0"/>
              <a:t>isheries become overexploited (decline) if more than 10% of the theoretical maximum harvest is removed</a:t>
            </a:r>
          </a:p>
          <a:p>
            <a:endParaRPr lang="en-US" dirty="0"/>
          </a:p>
          <a:p>
            <a:r>
              <a:rPr lang="en-US" dirty="0" smtClean="0"/>
              <a:t>This is an empirical observation.  If too many fish are removed they cannot be replaced effectively enough.  It takes time for fish to grow and reproduce</a:t>
            </a:r>
            <a:endParaRPr lang="en-US" dirty="0"/>
          </a:p>
        </p:txBody>
      </p:sp>
    </p:spTree>
    <p:extLst>
      <p:ext uri="{BB962C8B-B14F-4D97-AF65-F5344CB8AC3E}">
        <p14:creationId xmlns:p14="http://schemas.microsoft.com/office/powerpoint/2010/main" val="351224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457200" y="505360"/>
            <a:ext cx="2756791" cy="3356909"/>
          </a:xfrm>
          <a:prstGeom prst="rect">
            <a:avLst/>
          </a:prstGeom>
        </p:spPr>
      </p:pic>
      <p:pic>
        <p:nvPicPr>
          <p:cNvPr id="4" name="Picture 3"/>
          <p:cNvPicPr>
            <a:picLocks noChangeAspect="1"/>
          </p:cNvPicPr>
          <p:nvPr/>
        </p:nvPicPr>
        <p:blipFill>
          <a:blip r:embed="rId4"/>
          <a:stretch>
            <a:fillRect/>
          </a:stretch>
        </p:blipFill>
        <p:spPr>
          <a:xfrm>
            <a:off x="3488288" y="396537"/>
            <a:ext cx="3051008" cy="3294699"/>
          </a:xfrm>
          <a:prstGeom prst="rect">
            <a:avLst/>
          </a:prstGeom>
        </p:spPr>
      </p:pic>
      <p:sp>
        <p:nvSpPr>
          <p:cNvPr id="5" name="TextBox 4"/>
          <p:cNvSpPr txBox="1"/>
          <p:nvPr/>
        </p:nvSpPr>
        <p:spPr>
          <a:xfrm>
            <a:off x="625663" y="3875227"/>
            <a:ext cx="2443397" cy="369332"/>
          </a:xfrm>
          <a:prstGeom prst="rect">
            <a:avLst/>
          </a:prstGeom>
          <a:noFill/>
        </p:spPr>
        <p:txBody>
          <a:bodyPr wrap="none" rtlCol="0">
            <a:spAutoFit/>
          </a:bodyPr>
          <a:lstStyle/>
          <a:p>
            <a:r>
              <a:rPr lang="en-US" dirty="0" smtClean="0"/>
              <a:t>Strictly managed fishery</a:t>
            </a:r>
            <a:endParaRPr lang="en-US" dirty="0"/>
          </a:p>
        </p:txBody>
      </p:sp>
      <p:sp>
        <p:nvSpPr>
          <p:cNvPr id="6" name="TextBox 5"/>
          <p:cNvSpPr txBox="1"/>
          <p:nvPr/>
        </p:nvSpPr>
        <p:spPr>
          <a:xfrm>
            <a:off x="4212124" y="3862269"/>
            <a:ext cx="1175848" cy="369332"/>
          </a:xfrm>
          <a:prstGeom prst="rect">
            <a:avLst/>
          </a:prstGeom>
          <a:noFill/>
        </p:spPr>
        <p:txBody>
          <a:bodyPr wrap="none" rtlCol="0">
            <a:spAutoFit/>
          </a:bodyPr>
          <a:lstStyle/>
          <a:p>
            <a:r>
              <a:rPr lang="en-US" dirty="0" smtClean="0"/>
              <a:t>overfished</a:t>
            </a:r>
            <a:endParaRPr lang="en-US" dirty="0"/>
          </a:p>
        </p:txBody>
      </p:sp>
      <p:pic>
        <p:nvPicPr>
          <p:cNvPr id="7" name="Picture 6"/>
          <p:cNvPicPr>
            <a:picLocks noChangeAspect="1"/>
          </p:cNvPicPr>
          <p:nvPr/>
        </p:nvPicPr>
        <p:blipFill>
          <a:blip r:embed="rId5"/>
          <a:stretch>
            <a:fillRect/>
          </a:stretch>
        </p:blipFill>
        <p:spPr>
          <a:xfrm>
            <a:off x="483656" y="4368800"/>
            <a:ext cx="8051800" cy="2489200"/>
          </a:xfrm>
          <a:prstGeom prst="rect">
            <a:avLst/>
          </a:prstGeom>
        </p:spPr>
      </p:pic>
      <p:sp>
        <p:nvSpPr>
          <p:cNvPr id="8" name="Slide Number Placeholder 7"/>
          <p:cNvSpPr>
            <a:spLocks noGrp="1"/>
          </p:cNvSpPr>
          <p:nvPr>
            <p:ph type="sldNum" sz="quarter" idx="12"/>
          </p:nvPr>
        </p:nvSpPr>
        <p:spPr/>
        <p:txBody>
          <a:bodyPr/>
          <a:lstStyle/>
          <a:p>
            <a:fld id="{E1B43503-8C45-BB47-865C-463D22BBC80F}" type="slidenum">
              <a:rPr lang="en-US" smtClean="0"/>
              <a:t>24</a:t>
            </a:fld>
            <a:endParaRPr lang="en-US"/>
          </a:p>
        </p:txBody>
      </p:sp>
    </p:spTree>
    <p:extLst>
      <p:ext uri="{BB962C8B-B14F-4D97-AF65-F5344CB8AC3E}">
        <p14:creationId xmlns:p14="http://schemas.microsoft.com/office/powerpoint/2010/main" val="108652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892794" y="1375395"/>
            <a:ext cx="7378700" cy="4140200"/>
          </a:xfrm>
          <a:prstGeom prst="rect">
            <a:avLst/>
          </a:prstGeom>
        </p:spPr>
      </p:pic>
      <p:sp>
        <p:nvSpPr>
          <p:cNvPr id="4" name="TextBox 3"/>
          <p:cNvSpPr txBox="1"/>
          <p:nvPr/>
        </p:nvSpPr>
        <p:spPr>
          <a:xfrm>
            <a:off x="2825002" y="5779250"/>
            <a:ext cx="1181821" cy="369332"/>
          </a:xfrm>
          <a:prstGeom prst="rect">
            <a:avLst/>
          </a:prstGeom>
          <a:noFill/>
        </p:spPr>
        <p:txBody>
          <a:bodyPr wrap="none" rtlCol="0">
            <a:spAutoFit/>
          </a:bodyPr>
          <a:lstStyle/>
          <a:p>
            <a:r>
              <a:rPr lang="en-US" dirty="0" smtClean="0"/>
              <a:t>recovering</a:t>
            </a:r>
            <a:endParaRPr lang="en-US" dirty="0"/>
          </a:p>
        </p:txBody>
      </p:sp>
      <p:sp>
        <p:nvSpPr>
          <p:cNvPr id="5" name="Slide Number Placeholder 4"/>
          <p:cNvSpPr>
            <a:spLocks noGrp="1"/>
          </p:cNvSpPr>
          <p:nvPr>
            <p:ph type="sldNum" sz="quarter" idx="12"/>
          </p:nvPr>
        </p:nvSpPr>
        <p:spPr/>
        <p:txBody>
          <a:bodyPr/>
          <a:lstStyle/>
          <a:p>
            <a:fld id="{E1B43503-8C45-BB47-865C-463D22BBC80F}" type="slidenum">
              <a:rPr lang="en-US" smtClean="0"/>
              <a:t>25</a:t>
            </a:fld>
            <a:endParaRPr lang="en-US"/>
          </a:p>
        </p:txBody>
      </p:sp>
    </p:spTree>
    <p:extLst>
      <p:ext uri="{BB962C8B-B14F-4D97-AF65-F5344CB8AC3E}">
        <p14:creationId xmlns:p14="http://schemas.microsoft.com/office/powerpoint/2010/main" val="313706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Trophic Level</a:t>
            </a:r>
            <a:endParaRPr lang="en-US" dirty="0"/>
          </a:p>
        </p:txBody>
      </p:sp>
      <p:pic>
        <p:nvPicPr>
          <p:cNvPr id="3" name="Picture 2"/>
          <p:cNvPicPr>
            <a:picLocks noChangeAspect="1"/>
          </p:cNvPicPr>
          <p:nvPr/>
        </p:nvPicPr>
        <p:blipFill>
          <a:blip r:embed="rId2"/>
          <a:stretch>
            <a:fillRect/>
          </a:stretch>
        </p:blipFill>
        <p:spPr>
          <a:xfrm>
            <a:off x="0" y="1543764"/>
            <a:ext cx="9144000" cy="5314236"/>
          </a:xfrm>
          <a:prstGeom prst="rect">
            <a:avLst/>
          </a:prstGeom>
        </p:spPr>
      </p:pic>
      <p:sp>
        <p:nvSpPr>
          <p:cNvPr id="4" name="TextBox 3"/>
          <p:cNvSpPr txBox="1"/>
          <p:nvPr/>
        </p:nvSpPr>
        <p:spPr>
          <a:xfrm>
            <a:off x="4030163" y="1684535"/>
            <a:ext cx="593920" cy="369332"/>
          </a:xfrm>
          <a:prstGeom prst="rect">
            <a:avLst/>
          </a:prstGeom>
          <a:noFill/>
        </p:spPr>
        <p:txBody>
          <a:bodyPr wrap="none" rtlCol="0">
            <a:spAutoFit/>
          </a:bodyPr>
          <a:lstStyle/>
          <a:p>
            <a:r>
              <a:rPr lang="en-US" dirty="0" smtClean="0"/>
              <a:t>3.45</a:t>
            </a:r>
            <a:endParaRPr lang="en-US" dirty="0"/>
          </a:p>
        </p:txBody>
      </p:sp>
      <p:sp>
        <p:nvSpPr>
          <p:cNvPr id="5" name="TextBox 4"/>
          <p:cNvSpPr txBox="1"/>
          <p:nvPr/>
        </p:nvSpPr>
        <p:spPr>
          <a:xfrm>
            <a:off x="6800225" y="1684535"/>
            <a:ext cx="476926" cy="369332"/>
          </a:xfrm>
          <a:prstGeom prst="rect">
            <a:avLst/>
          </a:prstGeom>
          <a:noFill/>
        </p:spPr>
        <p:txBody>
          <a:bodyPr wrap="none" rtlCol="0">
            <a:spAutoFit/>
          </a:bodyPr>
          <a:lstStyle/>
          <a:p>
            <a:r>
              <a:rPr lang="en-US" dirty="0" smtClean="0"/>
              <a:t>3.3</a:t>
            </a:r>
            <a:endParaRPr lang="en-US" dirty="0"/>
          </a:p>
        </p:txBody>
      </p:sp>
      <p:sp>
        <p:nvSpPr>
          <p:cNvPr id="6" name="Slide Number Placeholder 5"/>
          <p:cNvSpPr>
            <a:spLocks noGrp="1"/>
          </p:cNvSpPr>
          <p:nvPr>
            <p:ph type="sldNum" sz="quarter" idx="12"/>
          </p:nvPr>
        </p:nvSpPr>
        <p:spPr/>
        <p:txBody>
          <a:bodyPr/>
          <a:lstStyle/>
          <a:p>
            <a:fld id="{E1B43503-8C45-BB47-865C-463D22BBC80F}" type="slidenum">
              <a:rPr lang="en-US" smtClean="0"/>
              <a:t>26</a:t>
            </a:fld>
            <a:endParaRPr lang="en-US"/>
          </a:p>
        </p:txBody>
      </p:sp>
    </p:spTree>
    <p:extLst>
      <p:ext uri="{BB962C8B-B14F-4D97-AF65-F5344CB8AC3E}">
        <p14:creationId xmlns:p14="http://schemas.microsoft.com/office/powerpoint/2010/main" val="381578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Aquaculture</a:t>
            </a:r>
            <a:endParaRPr lang="en-US" dirty="0"/>
          </a:p>
        </p:txBody>
      </p:sp>
      <p:sp>
        <p:nvSpPr>
          <p:cNvPr id="23" name="Content Placeholder 22"/>
          <p:cNvSpPr>
            <a:spLocks noGrp="1"/>
          </p:cNvSpPr>
          <p:nvPr>
            <p:ph sz="half" idx="1"/>
          </p:nvPr>
        </p:nvSpPr>
        <p:spPr/>
        <p:txBody>
          <a:bodyPr>
            <a:normAutofit fontScale="92500" lnSpcReduction="20000"/>
          </a:bodyPr>
          <a:lstStyle/>
          <a:p>
            <a:endParaRPr lang="en-US"/>
          </a:p>
        </p:txBody>
      </p:sp>
      <p:sp>
        <p:nvSpPr>
          <p:cNvPr id="24" name="Content Placeholder 23"/>
          <p:cNvSpPr>
            <a:spLocks noGrp="1"/>
          </p:cNvSpPr>
          <p:nvPr>
            <p:ph sz="half" idx="2"/>
          </p:nvPr>
        </p:nvSpPr>
        <p:spPr/>
        <p:txBody>
          <a:bodyPr>
            <a:normAutofit fontScale="92500" lnSpcReduction="20000"/>
          </a:bodyPr>
          <a:lstStyle/>
          <a:p>
            <a:r>
              <a:rPr lang="en-US" dirty="0" smtClean="0"/>
              <a:t>Many different technologies (pens in open ocean, ponds and recirculating systems)</a:t>
            </a:r>
          </a:p>
          <a:p>
            <a:r>
              <a:rPr lang="en-US" dirty="0" smtClean="0"/>
              <a:t>Shellfish least environmental impact</a:t>
            </a:r>
          </a:p>
          <a:p>
            <a:r>
              <a:rPr lang="en-US" dirty="0" smtClean="0"/>
              <a:t>Wastes, pollution of coastal environment</a:t>
            </a:r>
          </a:p>
          <a:p>
            <a:r>
              <a:rPr lang="en-US" dirty="0" smtClean="0"/>
              <a:t>Health of farmed and wild stock</a:t>
            </a:r>
          </a:p>
          <a:p>
            <a:r>
              <a:rPr lang="en-US" dirty="0" smtClean="0"/>
              <a:t>Rapidly growing and evolving!</a:t>
            </a:r>
            <a:endParaRPr lang="en-US" dirty="0"/>
          </a:p>
        </p:txBody>
      </p:sp>
      <p:pic>
        <p:nvPicPr>
          <p:cNvPr id="21" name="Picture 20"/>
          <p:cNvPicPr>
            <a:picLocks noChangeAspect="1"/>
          </p:cNvPicPr>
          <p:nvPr/>
        </p:nvPicPr>
        <p:blipFill>
          <a:blip r:embed="rId2"/>
          <a:stretch>
            <a:fillRect/>
          </a:stretch>
        </p:blipFill>
        <p:spPr>
          <a:xfrm>
            <a:off x="457200" y="1908293"/>
            <a:ext cx="3505200" cy="4648200"/>
          </a:xfrm>
          <a:prstGeom prst="rect">
            <a:avLst/>
          </a:prstGeom>
        </p:spPr>
      </p:pic>
      <p:sp>
        <p:nvSpPr>
          <p:cNvPr id="25" name="Slide Number Placeholder 24"/>
          <p:cNvSpPr>
            <a:spLocks noGrp="1"/>
          </p:cNvSpPr>
          <p:nvPr>
            <p:ph type="sldNum" sz="quarter" idx="12"/>
          </p:nvPr>
        </p:nvSpPr>
        <p:spPr/>
        <p:txBody>
          <a:bodyPr/>
          <a:lstStyle/>
          <a:p>
            <a:fld id="{E1B43503-8C45-BB47-865C-463D22BBC80F}" type="slidenum">
              <a:rPr lang="en-US" smtClean="0"/>
              <a:t>27</a:t>
            </a:fld>
            <a:endParaRPr lang="en-US"/>
          </a:p>
        </p:txBody>
      </p:sp>
    </p:spTree>
    <p:extLst>
      <p:ext uri="{BB962C8B-B14F-4D97-AF65-F5344CB8AC3E}">
        <p14:creationId xmlns:p14="http://schemas.microsoft.com/office/powerpoint/2010/main" val="79419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Seafood Supply</a:t>
            </a:r>
            <a:endParaRPr lang="en-US" dirty="0"/>
          </a:p>
        </p:txBody>
      </p:sp>
      <p:pic>
        <p:nvPicPr>
          <p:cNvPr id="3" name="Picture 2"/>
          <p:cNvPicPr>
            <a:picLocks noChangeAspect="1"/>
          </p:cNvPicPr>
          <p:nvPr/>
        </p:nvPicPr>
        <p:blipFill>
          <a:blip r:embed="rId3"/>
          <a:stretch>
            <a:fillRect/>
          </a:stretch>
        </p:blipFill>
        <p:spPr>
          <a:xfrm>
            <a:off x="457200" y="1167240"/>
            <a:ext cx="7967602" cy="5106560"/>
          </a:xfrm>
          <a:prstGeom prst="rect">
            <a:avLst/>
          </a:prstGeom>
        </p:spPr>
      </p:pic>
      <p:sp>
        <p:nvSpPr>
          <p:cNvPr id="4" name="TextBox 3"/>
          <p:cNvSpPr txBox="1"/>
          <p:nvPr/>
        </p:nvSpPr>
        <p:spPr>
          <a:xfrm>
            <a:off x="127000" y="6200859"/>
            <a:ext cx="9089072" cy="646331"/>
          </a:xfrm>
          <a:prstGeom prst="rect">
            <a:avLst/>
          </a:prstGeom>
          <a:noFill/>
        </p:spPr>
        <p:txBody>
          <a:bodyPr wrap="none" rtlCol="0">
            <a:spAutoFit/>
          </a:bodyPr>
          <a:lstStyle/>
          <a:p>
            <a:r>
              <a:rPr lang="en-US" dirty="0" smtClean="0"/>
              <a:t>Sustainable wild catch will likely not exceed 110 tons (unless expands into Southern Ocean), but</a:t>
            </a:r>
          </a:p>
          <a:p>
            <a:r>
              <a:rPr lang="en-US" dirty="0"/>
              <a:t>w</a:t>
            </a:r>
            <a:r>
              <a:rPr lang="en-US" dirty="0" smtClean="0"/>
              <a:t>ill require strict management</a:t>
            </a:r>
            <a:endParaRPr lang="en-US" dirty="0"/>
          </a:p>
        </p:txBody>
      </p:sp>
      <p:sp>
        <p:nvSpPr>
          <p:cNvPr id="5" name="Slide Number Placeholder 4"/>
          <p:cNvSpPr>
            <a:spLocks noGrp="1"/>
          </p:cNvSpPr>
          <p:nvPr>
            <p:ph type="sldNum" sz="quarter" idx="12"/>
          </p:nvPr>
        </p:nvSpPr>
        <p:spPr/>
        <p:txBody>
          <a:bodyPr/>
          <a:lstStyle/>
          <a:p>
            <a:fld id="{E1B43503-8C45-BB47-865C-463D22BBC80F}" type="slidenum">
              <a:rPr lang="en-US" smtClean="0"/>
              <a:t>28</a:t>
            </a:fld>
            <a:endParaRPr lang="en-US"/>
          </a:p>
        </p:txBody>
      </p:sp>
    </p:spTree>
    <p:extLst>
      <p:ext uri="{BB962C8B-B14F-4D97-AF65-F5344CB8AC3E}">
        <p14:creationId xmlns:p14="http://schemas.microsoft.com/office/powerpoint/2010/main" val="225481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Choice vs. Regulation</a:t>
            </a:r>
            <a:endParaRPr lang="en-US" dirty="0"/>
          </a:p>
        </p:txBody>
      </p:sp>
      <p:pic>
        <p:nvPicPr>
          <p:cNvPr id="3" name="Picture 2"/>
          <p:cNvPicPr>
            <a:picLocks noChangeAspect="1"/>
          </p:cNvPicPr>
          <p:nvPr/>
        </p:nvPicPr>
        <p:blipFill>
          <a:blip r:embed="rId3"/>
          <a:stretch>
            <a:fillRect/>
          </a:stretch>
        </p:blipFill>
        <p:spPr>
          <a:xfrm>
            <a:off x="3619129" y="1259818"/>
            <a:ext cx="1512526" cy="2016701"/>
          </a:xfrm>
          <a:prstGeom prst="rect">
            <a:avLst/>
          </a:prstGeom>
        </p:spPr>
      </p:pic>
      <p:pic>
        <p:nvPicPr>
          <p:cNvPr id="5" name="Picture 4"/>
          <p:cNvPicPr>
            <a:picLocks noChangeAspect="1"/>
          </p:cNvPicPr>
          <p:nvPr/>
        </p:nvPicPr>
        <p:blipFill>
          <a:blip r:embed="rId4"/>
          <a:stretch>
            <a:fillRect/>
          </a:stretch>
        </p:blipFill>
        <p:spPr>
          <a:xfrm>
            <a:off x="0" y="3276519"/>
            <a:ext cx="9144000" cy="3581481"/>
          </a:xfrm>
          <a:prstGeom prst="rect">
            <a:avLst/>
          </a:prstGeom>
        </p:spPr>
      </p:pic>
      <p:sp>
        <p:nvSpPr>
          <p:cNvPr id="6" name="Slide Number Placeholder 5"/>
          <p:cNvSpPr>
            <a:spLocks noGrp="1"/>
          </p:cNvSpPr>
          <p:nvPr>
            <p:ph type="sldNum" sz="quarter" idx="12"/>
          </p:nvPr>
        </p:nvSpPr>
        <p:spPr/>
        <p:txBody>
          <a:bodyPr/>
          <a:lstStyle/>
          <a:p>
            <a:fld id="{E1B43503-8C45-BB47-865C-463D22BBC80F}" type="slidenum">
              <a:rPr lang="en-US" smtClean="0"/>
              <a:t>29</a:t>
            </a:fld>
            <a:endParaRPr lang="en-US"/>
          </a:p>
        </p:txBody>
      </p:sp>
    </p:spTree>
    <p:extLst>
      <p:ext uri="{BB962C8B-B14F-4D97-AF65-F5344CB8AC3E}">
        <p14:creationId xmlns:p14="http://schemas.microsoft.com/office/powerpoint/2010/main" val="271328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Flows</a:t>
            </a:r>
            <a:endParaRPr lang="en-US" dirty="0"/>
          </a:p>
        </p:txBody>
      </p:sp>
      <p:pic>
        <p:nvPicPr>
          <p:cNvPr id="5" name="Picture 2" descr="C:\WINDOWS\Desktop\Chapter 14\FG14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06" y="2283122"/>
            <a:ext cx="5169718" cy="3489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01839" y="1465224"/>
            <a:ext cx="3097135" cy="4893647"/>
          </a:xfrm>
          <a:prstGeom prst="rect">
            <a:avLst/>
          </a:prstGeom>
          <a:noFill/>
        </p:spPr>
        <p:txBody>
          <a:bodyPr wrap="square" rtlCol="0">
            <a:spAutoFit/>
          </a:bodyPr>
          <a:lstStyle/>
          <a:p>
            <a:r>
              <a:rPr lang="en-US" sz="2400" dirty="0" smtClean="0"/>
              <a:t>Electromagnetic radiation-&gt;</a:t>
            </a:r>
          </a:p>
          <a:p>
            <a:r>
              <a:rPr lang="en-US" sz="2400" dirty="0" smtClean="0"/>
              <a:t>Chemical Energy-&gt;</a:t>
            </a:r>
          </a:p>
          <a:p>
            <a:r>
              <a:rPr lang="en-US" sz="2400" dirty="0" smtClean="0"/>
              <a:t>Mechanical Energy -&gt; heat energy -&gt; electromagnetic radiation</a:t>
            </a:r>
          </a:p>
          <a:p>
            <a:endParaRPr lang="en-US" sz="2400" dirty="0"/>
          </a:p>
          <a:p>
            <a:r>
              <a:rPr lang="en-US" sz="2400" dirty="0" smtClean="0"/>
              <a:t>Primary production limited by light, consumers limited by efficiency of energy transfer</a:t>
            </a:r>
            <a:endParaRPr lang="en-US" sz="2400" dirty="0"/>
          </a:p>
        </p:txBody>
      </p:sp>
      <p:sp>
        <p:nvSpPr>
          <p:cNvPr id="7" name="Slide Number Placeholder 6"/>
          <p:cNvSpPr>
            <a:spLocks noGrp="1"/>
          </p:cNvSpPr>
          <p:nvPr>
            <p:ph type="sldNum" sz="quarter" idx="12"/>
          </p:nvPr>
        </p:nvSpPr>
        <p:spPr/>
        <p:txBody>
          <a:bodyPr/>
          <a:lstStyle/>
          <a:p>
            <a:fld id="{E1B43503-8C45-BB47-865C-463D22BBC80F}" type="slidenum">
              <a:rPr lang="en-US" smtClean="0"/>
              <a:t>3</a:t>
            </a:fld>
            <a:endParaRPr lang="en-US"/>
          </a:p>
        </p:txBody>
      </p:sp>
    </p:spTree>
    <p:extLst>
      <p:ext uri="{BB962C8B-B14F-4D97-AF65-F5344CB8AC3E}">
        <p14:creationId xmlns:p14="http://schemas.microsoft.com/office/powerpoint/2010/main" val="247840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4167345"/>
          </a:xfrm>
          <a:prstGeom prst="rect">
            <a:avLst/>
          </a:prstGeom>
        </p:spPr>
      </p:pic>
      <p:pic>
        <p:nvPicPr>
          <p:cNvPr id="3" name="Picture 2"/>
          <p:cNvPicPr>
            <a:picLocks noChangeAspect="1"/>
          </p:cNvPicPr>
          <p:nvPr/>
        </p:nvPicPr>
        <p:blipFill>
          <a:blip r:embed="rId3"/>
          <a:stretch>
            <a:fillRect/>
          </a:stretch>
        </p:blipFill>
        <p:spPr>
          <a:xfrm>
            <a:off x="5269342" y="1825117"/>
            <a:ext cx="3762890" cy="4827858"/>
          </a:xfrm>
          <a:prstGeom prst="rect">
            <a:avLst/>
          </a:prstGeom>
        </p:spPr>
      </p:pic>
      <p:sp>
        <p:nvSpPr>
          <p:cNvPr id="5" name="TextBox 4"/>
          <p:cNvSpPr txBox="1"/>
          <p:nvPr/>
        </p:nvSpPr>
        <p:spPr>
          <a:xfrm>
            <a:off x="1088533" y="4781486"/>
            <a:ext cx="2941630" cy="1077218"/>
          </a:xfrm>
          <a:prstGeom prst="rect">
            <a:avLst/>
          </a:prstGeom>
          <a:noFill/>
        </p:spPr>
        <p:txBody>
          <a:bodyPr wrap="square" rtlCol="0">
            <a:spAutoFit/>
          </a:bodyPr>
          <a:lstStyle/>
          <a:p>
            <a:r>
              <a:rPr lang="en-US" sz="3200" dirty="0" smtClean="0"/>
              <a:t>Endangered Marine Species</a:t>
            </a:r>
            <a:endParaRPr lang="en-US" sz="3200" dirty="0"/>
          </a:p>
        </p:txBody>
      </p:sp>
      <p:sp>
        <p:nvSpPr>
          <p:cNvPr id="6" name="Slide Number Placeholder 5"/>
          <p:cNvSpPr>
            <a:spLocks noGrp="1"/>
          </p:cNvSpPr>
          <p:nvPr>
            <p:ph type="sldNum" sz="quarter" idx="12"/>
          </p:nvPr>
        </p:nvSpPr>
        <p:spPr/>
        <p:txBody>
          <a:bodyPr/>
          <a:lstStyle/>
          <a:p>
            <a:fld id="{E1B43503-8C45-BB47-865C-463D22BBC80F}" type="slidenum">
              <a:rPr lang="en-US" smtClean="0"/>
              <a:t>30</a:t>
            </a:fld>
            <a:endParaRPr lang="en-US"/>
          </a:p>
        </p:txBody>
      </p:sp>
    </p:spTree>
    <p:extLst>
      <p:ext uri="{BB962C8B-B14F-4D97-AF65-F5344CB8AC3E}">
        <p14:creationId xmlns:p14="http://schemas.microsoft.com/office/powerpoint/2010/main" val="276045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10F02"/>
          <p:cNvPicPr>
            <a:picLocks noChangeAspect="1" noChangeArrowheads="1"/>
          </p:cNvPicPr>
          <p:nvPr/>
        </p:nvPicPr>
        <p:blipFill>
          <a:blip r:embed="rId3">
            <a:extLst>
              <a:ext uri="{28A0092B-C50C-407E-A947-70E740481C1C}">
                <a14:useLocalDpi xmlns:a14="http://schemas.microsoft.com/office/drawing/2010/main" val="0"/>
              </a:ext>
            </a:extLst>
          </a:blip>
          <a:srcRect l="24887" t="5225" r="23177" b="64130"/>
          <a:stretch>
            <a:fillRect/>
          </a:stretch>
        </p:blipFill>
        <p:spPr bwMode="auto">
          <a:xfrm>
            <a:off x="3810000" y="1279525"/>
            <a:ext cx="4953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062038" y="1311275"/>
            <a:ext cx="2671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Trophic levels </a:t>
            </a:r>
          </a:p>
          <a:p>
            <a:pPr>
              <a:defRPr/>
            </a:pPr>
            <a:r>
              <a:rPr lang="en-US">
                <a:cs typeface="+mn-cs"/>
              </a:rPr>
              <a:t>and dynamics</a:t>
            </a:r>
          </a:p>
        </p:txBody>
      </p:sp>
      <p:sp>
        <p:nvSpPr>
          <p:cNvPr id="6247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225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34702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3733800" y="4267200"/>
            <a:ext cx="762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 name="Slide Number Placeholder 1"/>
          <p:cNvSpPr>
            <a:spLocks noGrp="1"/>
          </p:cNvSpPr>
          <p:nvPr>
            <p:ph type="sldNum" sz="quarter" idx="12"/>
          </p:nvPr>
        </p:nvSpPr>
        <p:spPr/>
        <p:txBody>
          <a:bodyPr/>
          <a:lstStyle/>
          <a:p>
            <a:fld id="{E1B43503-8C45-BB47-865C-463D22BBC80F}" type="slidenum">
              <a:rPr lang="en-US" smtClean="0"/>
              <a:t>4</a:t>
            </a:fld>
            <a:endParaRPr lang="en-US"/>
          </a:p>
        </p:txBody>
      </p:sp>
    </p:spTree>
    <p:extLst>
      <p:ext uri="{BB962C8B-B14F-4D97-AF65-F5344CB8AC3E}">
        <p14:creationId xmlns:p14="http://schemas.microsoft.com/office/powerpoint/2010/main" val="450358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199724420002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8613"/>
            <a:ext cx="91440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57200" y="254000"/>
            <a:ext cx="845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smtClean="0">
                <a:solidFill>
                  <a:schemeClr val="folHlink"/>
                </a:solidFill>
                <a:cs typeface="+mn-cs"/>
              </a:rPr>
              <a:t>Primary Productivity</a:t>
            </a:r>
            <a:endParaRPr lang="en-US" sz="2800" dirty="0">
              <a:solidFill>
                <a:schemeClr val="folHlink"/>
              </a:solidFill>
              <a:cs typeface="+mn-cs"/>
            </a:endParaRPr>
          </a:p>
        </p:txBody>
      </p:sp>
      <p:sp>
        <p:nvSpPr>
          <p:cNvPr id="2" name="Slide Number Placeholder 1"/>
          <p:cNvSpPr>
            <a:spLocks noGrp="1"/>
          </p:cNvSpPr>
          <p:nvPr>
            <p:ph type="sldNum" sz="quarter" idx="12"/>
          </p:nvPr>
        </p:nvSpPr>
        <p:spPr/>
        <p:txBody>
          <a:bodyPr/>
          <a:lstStyle/>
          <a:p>
            <a:fld id="{E1B43503-8C45-BB47-865C-463D22BBC80F}" type="slidenum">
              <a:rPr lang="en-US" smtClean="0"/>
              <a:t>5</a:t>
            </a:fld>
            <a:endParaRPr lang="en-US"/>
          </a:p>
        </p:txBody>
      </p:sp>
    </p:spTree>
    <p:extLst>
      <p:ext uri="{BB962C8B-B14F-4D97-AF65-F5344CB8AC3E}">
        <p14:creationId xmlns:p14="http://schemas.microsoft.com/office/powerpoint/2010/main" val="19542475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10F02"/>
          <p:cNvPicPr>
            <a:picLocks noChangeAspect="1" noChangeArrowheads="1"/>
          </p:cNvPicPr>
          <p:nvPr/>
        </p:nvPicPr>
        <p:blipFill>
          <a:blip r:embed="rId3">
            <a:extLst>
              <a:ext uri="{28A0092B-C50C-407E-A947-70E740481C1C}">
                <a14:useLocalDpi xmlns:a14="http://schemas.microsoft.com/office/drawing/2010/main" val="0"/>
              </a:ext>
            </a:extLst>
          </a:blip>
          <a:srcRect l="24887" t="5225" r="23177" b="64130"/>
          <a:stretch>
            <a:fillRect/>
          </a:stretch>
        </p:blipFill>
        <p:spPr bwMode="auto">
          <a:xfrm>
            <a:off x="3810000" y="1279525"/>
            <a:ext cx="4953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062038" y="1311275"/>
            <a:ext cx="2671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Trophic levels </a:t>
            </a:r>
          </a:p>
          <a:p>
            <a:pPr>
              <a:defRPr/>
            </a:pPr>
            <a:r>
              <a:rPr lang="en-US">
                <a:cs typeface="+mn-cs"/>
              </a:rPr>
              <a:t>and dynamics</a:t>
            </a:r>
          </a:p>
        </p:txBody>
      </p:sp>
      <p:sp>
        <p:nvSpPr>
          <p:cNvPr id="6247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245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3155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3429000" y="3429000"/>
            <a:ext cx="9906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 name="Slide Number Placeholder 1"/>
          <p:cNvSpPr>
            <a:spLocks noGrp="1"/>
          </p:cNvSpPr>
          <p:nvPr>
            <p:ph type="sldNum" sz="quarter" idx="12"/>
          </p:nvPr>
        </p:nvSpPr>
        <p:spPr/>
        <p:txBody>
          <a:bodyPr/>
          <a:lstStyle/>
          <a:p>
            <a:fld id="{E1B43503-8C45-BB47-865C-463D22BBC80F}" type="slidenum">
              <a:rPr lang="en-US" smtClean="0"/>
              <a:t>6</a:t>
            </a:fld>
            <a:endParaRPr lang="en-US"/>
          </a:p>
        </p:txBody>
      </p:sp>
    </p:spTree>
    <p:extLst>
      <p:ext uri="{BB962C8B-B14F-4D97-AF65-F5344CB8AC3E}">
        <p14:creationId xmlns:p14="http://schemas.microsoft.com/office/powerpoint/2010/main" val="3762989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10F02"/>
          <p:cNvPicPr>
            <a:picLocks noChangeAspect="1" noChangeArrowheads="1"/>
          </p:cNvPicPr>
          <p:nvPr/>
        </p:nvPicPr>
        <p:blipFill>
          <a:blip r:embed="rId3">
            <a:extLst>
              <a:ext uri="{28A0092B-C50C-407E-A947-70E740481C1C}">
                <a14:useLocalDpi xmlns:a14="http://schemas.microsoft.com/office/drawing/2010/main" val="0"/>
              </a:ext>
            </a:extLst>
          </a:blip>
          <a:srcRect l="24887" t="5225" r="23177" b="64130"/>
          <a:stretch>
            <a:fillRect/>
          </a:stretch>
        </p:blipFill>
        <p:spPr bwMode="auto">
          <a:xfrm>
            <a:off x="3810000" y="1279525"/>
            <a:ext cx="4953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062038" y="1311275"/>
            <a:ext cx="2671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Trophic levels </a:t>
            </a:r>
          </a:p>
          <a:p>
            <a:pPr>
              <a:defRPr/>
            </a:pPr>
            <a:r>
              <a:rPr lang="en-US">
                <a:cs typeface="+mn-cs"/>
              </a:rPr>
              <a:t>and dynamics</a:t>
            </a:r>
          </a:p>
        </p:txBody>
      </p:sp>
      <p:sp>
        <p:nvSpPr>
          <p:cNvPr id="6247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sp>
        <p:nvSpPr>
          <p:cNvPr id="8" name="Line 12"/>
          <p:cNvSpPr>
            <a:spLocks noChangeShapeType="1"/>
          </p:cNvSpPr>
          <p:nvPr/>
        </p:nvSpPr>
        <p:spPr bwMode="auto">
          <a:xfrm flipH="1">
            <a:off x="2590800" y="2667000"/>
            <a:ext cx="1676400" cy="16002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2662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43400"/>
            <a:ext cx="55895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1B43503-8C45-BB47-865C-463D22BBC80F}" type="slidenum">
              <a:rPr lang="en-US" smtClean="0"/>
              <a:t>7</a:t>
            </a:fld>
            <a:endParaRPr lang="en-US"/>
          </a:p>
        </p:txBody>
      </p:sp>
    </p:spTree>
    <p:extLst>
      <p:ext uri="{BB962C8B-B14F-4D97-AF65-F5344CB8AC3E}">
        <p14:creationId xmlns:p14="http://schemas.microsoft.com/office/powerpoint/2010/main" val="630858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10F02"/>
          <p:cNvPicPr>
            <a:picLocks noChangeAspect="1" noChangeArrowheads="1"/>
          </p:cNvPicPr>
          <p:nvPr/>
        </p:nvPicPr>
        <p:blipFill>
          <a:blip r:embed="rId3">
            <a:extLst>
              <a:ext uri="{28A0092B-C50C-407E-A947-70E740481C1C}">
                <a14:useLocalDpi xmlns:a14="http://schemas.microsoft.com/office/drawing/2010/main" val="0"/>
              </a:ext>
            </a:extLst>
          </a:blip>
          <a:srcRect l="24887" t="5225" r="23177" b="64130"/>
          <a:stretch>
            <a:fillRect/>
          </a:stretch>
        </p:blipFill>
        <p:spPr bwMode="auto">
          <a:xfrm>
            <a:off x="3810000" y="1279525"/>
            <a:ext cx="49530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1062038" y="1311275"/>
            <a:ext cx="2671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Trophic levels </a:t>
            </a:r>
          </a:p>
          <a:p>
            <a:pPr>
              <a:defRPr/>
            </a:pPr>
            <a:r>
              <a:rPr lang="en-US">
                <a:cs typeface="+mn-cs"/>
              </a:rPr>
              <a:t>and dynamics</a:t>
            </a:r>
          </a:p>
        </p:txBody>
      </p:sp>
      <p:sp>
        <p:nvSpPr>
          <p:cNvPr id="6247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286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53213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2590800" y="2667000"/>
            <a:ext cx="1676400" cy="16002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 name="Slide Number Placeholder 1"/>
          <p:cNvSpPr>
            <a:spLocks noGrp="1"/>
          </p:cNvSpPr>
          <p:nvPr>
            <p:ph type="sldNum" sz="quarter" idx="12"/>
          </p:nvPr>
        </p:nvSpPr>
        <p:spPr/>
        <p:txBody>
          <a:bodyPr/>
          <a:lstStyle/>
          <a:p>
            <a:fld id="{E1B43503-8C45-BB47-865C-463D22BBC80F}" type="slidenum">
              <a:rPr lang="en-US" smtClean="0"/>
              <a:t>8</a:t>
            </a:fld>
            <a:endParaRPr lang="en-US"/>
          </a:p>
        </p:txBody>
      </p:sp>
    </p:spTree>
    <p:extLst>
      <p:ext uri="{BB962C8B-B14F-4D97-AF65-F5344CB8AC3E}">
        <p14:creationId xmlns:p14="http://schemas.microsoft.com/office/powerpoint/2010/main" val="29248113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4284141" y="1505745"/>
            <a:ext cx="39031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cs typeface="+mn-cs"/>
              </a:rPr>
              <a:t>a </a:t>
            </a:r>
            <a:r>
              <a:rPr lang="en-US" dirty="0">
                <a:cs typeface="+mn-cs"/>
              </a:rPr>
              <a:t>more complex Food Web</a:t>
            </a:r>
          </a:p>
        </p:txBody>
      </p:sp>
      <p:sp>
        <p:nvSpPr>
          <p:cNvPr id="82953" name="Text Box 9"/>
          <p:cNvSpPr txBox="1">
            <a:spLocks noChangeArrowheads="1"/>
          </p:cNvSpPr>
          <p:nvPr/>
        </p:nvSpPr>
        <p:spPr bwMode="auto">
          <a:xfrm>
            <a:off x="217488" y="304800"/>
            <a:ext cx="4887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Ocean Ecosystem Structure</a:t>
            </a:r>
          </a:p>
        </p:txBody>
      </p:sp>
      <p:pic>
        <p:nvPicPr>
          <p:cNvPr id="5" name="Picture 2" descr="C:\WINDOWS\Desktop\Chapter 14\FG14_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432800" cy="3525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81000" y="1505745"/>
            <a:ext cx="39031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cs typeface="+mn-cs"/>
              </a:rPr>
              <a:t>A simple food chain</a:t>
            </a:r>
            <a:endParaRPr lang="en-US" dirty="0">
              <a:cs typeface="+mn-cs"/>
            </a:endParaRPr>
          </a:p>
        </p:txBody>
      </p:sp>
      <p:sp>
        <p:nvSpPr>
          <p:cNvPr id="2" name="Slide Number Placeholder 1"/>
          <p:cNvSpPr>
            <a:spLocks noGrp="1"/>
          </p:cNvSpPr>
          <p:nvPr>
            <p:ph type="sldNum" sz="quarter" idx="12"/>
          </p:nvPr>
        </p:nvSpPr>
        <p:spPr/>
        <p:txBody>
          <a:bodyPr/>
          <a:lstStyle/>
          <a:p>
            <a:fld id="{E1B43503-8C45-BB47-865C-463D22BBC80F}" type="slidenum">
              <a:rPr lang="en-US" smtClean="0"/>
              <a:t>9</a:t>
            </a:fld>
            <a:endParaRPr lang="en-US" dirty="0"/>
          </a:p>
        </p:txBody>
      </p:sp>
      <p:sp>
        <p:nvSpPr>
          <p:cNvPr id="3" name="TextBox 2"/>
          <p:cNvSpPr txBox="1"/>
          <p:nvPr/>
        </p:nvSpPr>
        <p:spPr>
          <a:xfrm>
            <a:off x="539750" y="6302375"/>
            <a:ext cx="5297581" cy="369332"/>
          </a:xfrm>
          <a:prstGeom prst="rect">
            <a:avLst/>
          </a:prstGeom>
          <a:noFill/>
        </p:spPr>
        <p:txBody>
          <a:bodyPr wrap="none" rtlCol="0">
            <a:spAutoFit/>
          </a:bodyPr>
          <a:lstStyle/>
          <a:p>
            <a:r>
              <a:rPr lang="en-US" dirty="0" smtClean="0"/>
              <a:t>Trophic levels can be decimal:  North Sea Herring = 3.5</a:t>
            </a:r>
            <a:endParaRPr lang="en-US" dirty="0"/>
          </a:p>
        </p:txBody>
      </p:sp>
    </p:spTree>
    <p:extLst>
      <p:ext uri="{BB962C8B-B14F-4D97-AF65-F5344CB8AC3E}">
        <p14:creationId xmlns:p14="http://schemas.microsoft.com/office/powerpoint/2010/main" val="12182872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8727</TotalTime>
  <Words>900</Words>
  <Application>Microsoft Macintosh PowerPoint</Application>
  <PresentationFormat>On-screen Show (4:3)</PresentationFormat>
  <Paragraphs>150</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Marine Ecology and Fisheries</vt:lpstr>
      <vt:lpstr>Matter Cycles</vt:lpstr>
      <vt:lpstr>Energy Flows</vt:lpstr>
      <vt:lpstr>PowerPoint Presentation</vt:lpstr>
      <vt:lpstr>PowerPoint Presentation</vt:lpstr>
      <vt:lpstr>PowerPoint Presentation</vt:lpstr>
      <vt:lpstr>PowerPoint Presentation</vt:lpstr>
      <vt:lpstr>PowerPoint Presentation</vt:lpstr>
      <vt:lpstr>PowerPoint Presentation</vt:lpstr>
      <vt:lpstr>Sea Bottom Ecosystems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Ocean vs. Land Productivity</vt:lpstr>
      <vt:lpstr>What is the maximum possible harvest (taking all the fish that are there)?</vt:lpstr>
      <vt:lpstr>PowerPoint Presentation</vt:lpstr>
      <vt:lpstr>Large Fish Populations 1900-1999</vt:lpstr>
      <vt:lpstr>What is the maximum possible sustainable harvest?</vt:lpstr>
      <vt:lpstr>PowerPoint Presentation</vt:lpstr>
      <vt:lpstr>PowerPoint Presentation</vt:lpstr>
      <vt:lpstr>Average Trophic Level</vt:lpstr>
      <vt:lpstr>Aquaculture</vt:lpstr>
      <vt:lpstr>Total Seafood Supply</vt:lpstr>
      <vt:lpstr>Consumer Choice vs. Regulation</vt:lpstr>
      <vt:lpstr>PowerPoint Presentation</vt:lpstr>
    </vt:vector>
  </TitlesOfParts>
  <Company>Georgia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Ecology and Fisheries</dc:title>
  <dc:creator>Jean Lynch-Stieglitz</dc:creator>
  <cp:lastModifiedBy>Jean Lynch-Stieglitz</cp:lastModifiedBy>
  <cp:revision>34</cp:revision>
  <dcterms:created xsi:type="dcterms:W3CDTF">2014-11-11T23:01:30Z</dcterms:created>
  <dcterms:modified xsi:type="dcterms:W3CDTF">2015-11-12T14:38:52Z</dcterms:modified>
</cp:coreProperties>
</file>