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89" r:id="rId2"/>
    <p:sldId id="293" r:id="rId3"/>
    <p:sldId id="259" r:id="rId4"/>
    <p:sldId id="284" r:id="rId5"/>
    <p:sldId id="276" r:id="rId6"/>
    <p:sldId id="281" r:id="rId7"/>
    <p:sldId id="285" r:id="rId8"/>
    <p:sldId id="286" r:id="rId9"/>
    <p:sldId id="290" r:id="rId10"/>
    <p:sldId id="298" r:id="rId11"/>
    <p:sldId id="299" r:id="rId12"/>
    <p:sldId id="309" r:id="rId13"/>
    <p:sldId id="312" r:id="rId14"/>
    <p:sldId id="313" r:id="rId15"/>
    <p:sldId id="311" r:id="rId16"/>
    <p:sldId id="314" r:id="rId17"/>
    <p:sldId id="277" r:id="rId18"/>
    <p:sldId id="287" r:id="rId19"/>
    <p:sldId id="307" r:id="rId20"/>
    <p:sldId id="308" r:id="rId21"/>
    <p:sldId id="288" r:id="rId22"/>
    <p:sldId id="278" r:id="rId23"/>
    <p:sldId id="265" r:id="rId24"/>
    <p:sldId id="279" r:id="rId25"/>
    <p:sldId id="268" r:id="rId26"/>
    <p:sldId id="294" r:id="rId27"/>
    <p:sldId id="297" r:id="rId28"/>
    <p:sldId id="280" r:id="rId29"/>
    <p:sldId id="261" r:id="rId30"/>
    <p:sldId id="300" r:id="rId31"/>
    <p:sldId id="271" r:id="rId32"/>
    <p:sldId id="272" r:id="rId33"/>
    <p:sldId id="301" r:id="rId34"/>
    <p:sldId id="262" r:id="rId35"/>
    <p:sldId id="302" r:id="rId36"/>
    <p:sldId id="273" r:id="rId37"/>
    <p:sldId id="306" r:id="rId38"/>
    <p:sldId id="303" r:id="rId39"/>
    <p:sldId id="305" r:id="rId40"/>
    <p:sldId id="31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77006" autoAdjust="0"/>
  </p:normalViewPr>
  <p:slideViewPr>
    <p:cSldViewPr snapToGrid="0" snapToObjects="1">
      <p:cViewPr varScale="1">
        <p:scale>
          <a:sx n="85" d="100"/>
          <a:sy n="85" d="100"/>
        </p:scale>
        <p:origin x="2384" y="160"/>
      </p:cViewPr>
      <p:guideLst>
        <p:guide orient="horz" pos="2160"/>
        <p:guide pos="2880"/>
      </p:guideLst>
    </p:cSldViewPr>
  </p:slideViewPr>
  <p:notesTextViewPr>
    <p:cViewPr>
      <p:scale>
        <a:sx n="100" d="100"/>
        <a:sy n="100" d="100"/>
      </p:scale>
      <p:origin x="0" y="-632"/>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05A436-CE70-1248-9A66-C4C172F06F2E}" type="datetimeFigureOut">
              <a:rPr lang="en-US" smtClean="0"/>
              <a:t>8/24/16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259FC-AC84-AC4D-BF47-DC92656DBF01}" type="slidenum">
              <a:rPr lang="en-US" smtClean="0"/>
              <a:t>‹#›</a:t>
            </a:fld>
            <a:endParaRPr lang="en-US"/>
          </a:p>
        </p:txBody>
      </p:sp>
    </p:spTree>
    <p:extLst>
      <p:ext uri="{BB962C8B-B14F-4D97-AF65-F5344CB8AC3E}">
        <p14:creationId xmlns:p14="http://schemas.microsoft.com/office/powerpoint/2010/main" val="15288647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oriolis.eu.org/" TargetMode="External"/><Relationship Id="rId4" Type="http://schemas.openxmlformats.org/officeDocument/2006/relationships/hyperlink" Target="http://www.usgodae.org/argo/argo.html"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Old_English" TargetMode="External"/><Relationship Id="rId4" Type="http://schemas.openxmlformats.org/officeDocument/2006/relationships/hyperlink" Target="https://en.wikipedia.org/wiki/Sound"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Oceanography:  Rooted</a:t>
            </a:r>
            <a:r>
              <a:rPr lang="en-US" baseline="0" dirty="0" smtClean="0"/>
              <a:t> in observations.  Ultimately seek to understand processes from a bottom up (physics, chemistry, biochemistry) and top down (ecology, earth systems) perspective.  Effort justified (and largely funded) for better predictions/management/use by society – fisheries, energy, impact on climate, military</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1</a:t>
            </a:fld>
            <a:endParaRPr lang="en-US"/>
          </a:p>
        </p:txBody>
      </p:sp>
    </p:spTree>
    <p:extLst>
      <p:ext uri="{BB962C8B-B14F-4D97-AF65-F5344CB8AC3E}">
        <p14:creationId xmlns:p14="http://schemas.microsoft.com/office/powerpoint/2010/main" val="232116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Miller-Casella thermometer was used for most of the water temperature readings during the Challenger expedition. Its U-shaped tube held mercury and two floating markers that recorded the highest and lowest water temperature through which the thermometer traveled.</a:t>
            </a:r>
          </a:p>
          <a:p>
            <a:r>
              <a:rPr lang="en-US" sz="1200" kern="1200" dirty="0" smtClean="0">
                <a:solidFill>
                  <a:schemeClr val="tx1"/>
                </a:solidFill>
                <a:latin typeface="+mn-lt"/>
                <a:ea typeface="+mn-ea"/>
                <a:cs typeface="+mn-cs"/>
              </a:rPr>
              <a:t>Scientists spaced these thermometers at specific distances along a line and lowered it over the side. Metal cases protected the instruments from bumps and bangs. When the rope was hauled back in, scientists read the thermometers and recorded the temperature for the depth that matched the length of the rope.</a:t>
            </a:r>
          </a:p>
          <a:p>
            <a:r>
              <a:rPr lang="en-US" sz="1200" kern="1200" dirty="0" smtClean="0">
                <a:solidFill>
                  <a:schemeClr val="tx1"/>
                </a:solidFill>
                <a:latin typeface="+mn-lt"/>
                <a:ea typeface="+mn-ea"/>
                <a:cs typeface="+mn-cs"/>
              </a:rPr>
              <a:t>Their method assumed that the coldest temperature was measured at the greatest depth and that the warmest water was on the surface. But soon Challenger scientists asked "What if the thermometer had gone through a cold layer of water on its way up?" They needed better thermometers that would reliably record temperature at known depths.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Inventors in England sent improved deep-sea thermometers to the Challenger for testing. They'd developed the new reversing thermometer to solve the problem Challenger scientists faced: how to measure the water temperature at a determined depth, without assuming that the coldest water was necessarily at the ocean bottom.</a:t>
            </a:r>
          </a:p>
          <a:p>
            <a:r>
              <a:rPr lang="en-US" sz="1200" kern="1200" dirty="0" smtClean="0">
                <a:solidFill>
                  <a:schemeClr val="tx1"/>
                </a:solidFill>
                <a:latin typeface="+mn-lt"/>
                <a:ea typeface="+mn-ea"/>
                <a:cs typeface="+mn-cs"/>
              </a:rPr>
              <a:t>The Challenger scientists lowered the new reversing thermometer to the chosen depth. Then, by pulling up on the </a:t>
            </a:r>
            <a:r>
              <a:rPr lang="en-US" sz="1200" kern="1200" dirty="0" err="1" smtClean="0">
                <a:solidFill>
                  <a:schemeClr val="tx1"/>
                </a:solidFill>
                <a:latin typeface="+mn-lt"/>
                <a:ea typeface="+mn-ea"/>
                <a:cs typeface="+mn-cs"/>
              </a:rPr>
              <a:t>attched</a:t>
            </a:r>
            <a:r>
              <a:rPr lang="en-US" sz="1200" kern="1200" dirty="0" smtClean="0">
                <a:solidFill>
                  <a:schemeClr val="tx1"/>
                </a:solidFill>
                <a:latin typeface="+mn-lt"/>
                <a:ea typeface="+mn-ea"/>
                <a:cs typeface="+mn-cs"/>
              </a:rPr>
              <a:t> rope to release a catch, they flipped the thermometer upside-down and recorded the temperature at that specific depth.	“</a:t>
            </a:r>
          </a:p>
          <a:p>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How a reversing thermometer</a:t>
            </a:r>
            <a:r>
              <a:rPr lang="en-US" sz="1200" kern="1200" baseline="0" dirty="0" smtClean="0">
                <a:solidFill>
                  <a:schemeClr val="tx1"/>
                </a:solidFill>
                <a:latin typeface="+mn-lt"/>
                <a:ea typeface="+mn-ea"/>
                <a:cs typeface="+mn-cs"/>
              </a:rPr>
              <a:t> works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www.fao.org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docrep</a:t>
            </a:r>
            <a:r>
              <a:rPr lang="en-US" sz="1200" kern="1200" dirty="0" smtClean="0">
                <a:solidFill>
                  <a:schemeClr val="tx1"/>
                </a:solidFill>
                <a:latin typeface="+mn-lt"/>
                <a:ea typeface="+mn-ea"/>
                <a:cs typeface="+mn-cs"/>
              </a:rPr>
              <a:t>/003/F0752E/F0752E07.htm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protected thermometer is so called because it is encased in a sealed glass tube which protects it from being squeezed by the pressure of the water. (Fig. 7.2) The unprotected thermometer has no such protection and the pressure of the water squeezes the glass and makes the temperature of the unprotected thermometer read higher than that of the protected. Because the pressure of the water is proportional to depth the true depth at which the sample was taken can be calculated.</a:t>
            </a:r>
          </a:p>
          <a:p>
            <a:r>
              <a:rPr lang="en-US" sz="1200" kern="1200" dirty="0" smtClean="0">
                <a:solidFill>
                  <a:schemeClr val="tx1"/>
                </a:solidFill>
                <a:latin typeface="+mn-lt"/>
                <a:ea typeface="+mn-ea"/>
                <a:cs typeface="+mn-cs"/>
              </a:rPr>
              <a:t>The main thermometer has a special construction. It consists of a main expansion bulb (Fig. 7.2) and a smaller one at the other end of the tube. The capillary of the tube has two constrictions (Fig. 7.2). The thermometer is lowered with the main bulb lowermost and the mercury in the main bulb expands to fill the capillary and part of the smaller expansion bulb. When the messenger hits the bottle and reverses the frame the mercury column breaks at the lower constriction leaving a column of mercury which is now isolated from the main expansion bulb and whose volume was dependent upon the temperature at the sampling point. The volume of this mercury and therefore the temperature which is recorded will still depend upon the temperature at which the main thermometer is read so each main thermometer has an associated auxiliary thermometer to record this (Fig. 7.2). The main thermometers are read to an accuracy of 0.01°C and the </a:t>
            </a:r>
            <a:r>
              <a:rPr lang="en-US" sz="1200" kern="1200" dirty="0" err="1" smtClean="0">
                <a:solidFill>
                  <a:schemeClr val="tx1"/>
                </a:solidFill>
                <a:latin typeface="+mn-lt"/>
                <a:ea typeface="+mn-ea"/>
                <a:cs typeface="+mn-cs"/>
              </a:rPr>
              <a:t>auxillary</a:t>
            </a:r>
            <a:r>
              <a:rPr lang="en-US" sz="1200" kern="1200" dirty="0" smtClean="0">
                <a:solidFill>
                  <a:schemeClr val="tx1"/>
                </a:solidFill>
                <a:latin typeface="+mn-lt"/>
                <a:ea typeface="+mn-ea"/>
                <a:cs typeface="+mn-cs"/>
              </a:rPr>
              <a:t> thermometer to 0.1°C, usually with a special reader incorporating a light and a magnifying glass.”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22</a:t>
            </a:fld>
            <a:endParaRPr lang="en-US"/>
          </a:p>
        </p:txBody>
      </p:sp>
    </p:spTree>
    <p:extLst>
      <p:ext uri="{BB962C8B-B14F-4D97-AF65-F5344CB8AC3E}">
        <p14:creationId xmlns:p14="http://schemas.microsoft.com/office/powerpoint/2010/main" val="211575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dredge took samples along the surface of the seafloor while being dragged across the bottom. The Challenger dredges were between 3 and 5 feet in width and were just metal nets shaped into bags. A piece of tightly woven cloth in the bottom of the bag trapped small animals and samples of mud. The swabs, or "tangles," attached to the bottom of the dredge were standard Navy-issue mops that were very good at sweeping up smaller organisms.		</a:t>
            </a:r>
          </a:p>
          <a:p>
            <a:r>
              <a:rPr lang="en-US" sz="1200" kern="1200" dirty="0" smtClean="0">
                <a:solidFill>
                  <a:schemeClr val="tx1"/>
                </a:solidFill>
                <a:latin typeface="+mn-lt"/>
                <a:ea typeface="+mn-ea"/>
                <a:cs typeface="+mn-cs"/>
              </a:rPr>
              <a:t> Trawls were rugged metal nets used at a variety of depths to collect larger animals. The Challenger crew found it easier to use trawls, rather than the heavier and more awkward dredges, when collecting life from the bottom.</a:t>
            </a:r>
          </a:p>
          <a:p>
            <a:r>
              <a:rPr lang="en-US" sz="1200" kern="1200" dirty="0" smtClean="0">
                <a:solidFill>
                  <a:schemeClr val="tx1"/>
                </a:solidFill>
                <a:latin typeface="+mn-lt"/>
                <a:ea typeface="+mn-ea"/>
                <a:cs typeface="+mn-cs"/>
              </a:rPr>
              <a:t>Nets of different size and mesh were the primary tool aboard Challenger for collecting living samples from all depths of the ocean. A tow net was attached at various depths on the sounding line, and collected both floating and slow-swimming life forms.		</a:t>
            </a:r>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24</a:t>
            </a:fld>
            <a:endParaRPr lang="en-US"/>
          </a:p>
        </p:txBody>
      </p:sp>
    </p:spTree>
    <p:extLst>
      <p:ext uri="{BB962C8B-B14F-4D97-AF65-F5344CB8AC3E}">
        <p14:creationId xmlns:p14="http://schemas.microsoft.com/office/powerpoint/2010/main" val="378140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www.whoi.edu</a:t>
            </a:r>
            <a:r>
              <a:rPr lang="en-US" dirty="0" smtClean="0"/>
              <a:t>/</a:t>
            </a:r>
            <a:r>
              <a:rPr lang="en-US" dirty="0" err="1" smtClean="0"/>
              <a:t>cms</a:t>
            </a:r>
            <a:r>
              <a:rPr lang="en-US" dirty="0" smtClean="0"/>
              <a:t>/images/currents10n03_dredge_en_47980.jpg</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26</a:t>
            </a:fld>
            <a:endParaRPr lang="en-US"/>
          </a:p>
        </p:txBody>
      </p:sp>
    </p:spTree>
    <p:extLst>
      <p:ext uri="{BB962C8B-B14F-4D97-AF65-F5344CB8AC3E}">
        <p14:creationId xmlns:p14="http://schemas.microsoft.com/office/powerpoint/2010/main" val="342485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9204C7-47BB-EF40-8EF9-53FA0D69F3AE}" type="slidenum">
              <a:rPr lang="en-US" sz="1200"/>
              <a:pPr/>
              <a:t>27</a:t>
            </a:fld>
            <a:endParaRPr lang="en-US" sz="1200"/>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02711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log was a simple float the Challenger scientists used to measure surface current. From an anchored boat, sailors threw the log attached to a rope into the water. Scientists noted the direction the log was moved by the current. After a period of time passed, they measured the length of rope pulled overboard by the float and divided this distance by the time, to get the speed of the surface current.</a:t>
            </a:r>
          </a:p>
          <a:p>
            <a:r>
              <a:rPr lang="en-US" sz="1200" kern="1200" dirty="0" smtClean="0">
                <a:solidFill>
                  <a:schemeClr val="tx1"/>
                </a:solidFill>
                <a:latin typeface="+mn-lt"/>
                <a:ea typeface="+mn-ea"/>
                <a:cs typeface="+mn-cs"/>
              </a:rPr>
              <a:t>The current drag measured currents below the surface. The weighted drag hung below a surface float so it could drift along in deeper currents. Scientists calculated the velocity of the drag's surface float, and taking into account the surface current measured with a log, they calculated the velocity of the deeper current.</a:t>
            </a:r>
          </a:p>
          <a:p>
            <a:r>
              <a:rPr lang="en-US" sz="1200" kern="1200" dirty="0" smtClean="0">
                <a:solidFill>
                  <a:schemeClr val="tx1"/>
                </a:solidFill>
                <a:latin typeface="+mn-lt"/>
                <a:ea typeface="+mn-ea"/>
                <a:cs typeface="+mn-cs"/>
              </a:rPr>
              <a:t>Modern current meters have various designs. Basically they either move with the current as drifters, or are stationary and hold one position as the water moves past.			</a:t>
            </a:r>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28</a:t>
            </a:fld>
            <a:endParaRPr lang="en-US"/>
          </a:p>
        </p:txBody>
      </p:sp>
    </p:spTree>
    <p:extLst>
      <p:ext uri="{BB962C8B-B14F-4D97-AF65-F5344CB8AC3E}">
        <p14:creationId xmlns:p14="http://schemas.microsoft.com/office/powerpoint/2010/main" val="415228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www.whoi.edu</a:t>
            </a:r>
            <a:r>
              <a:rPr lang="en-US" dirty="0" smtClean="0"/>
              <a:t>/science/instruments/</a:t>
            </a:r>
          </a:p>
          <a:p>
            <a:r>
              <a:rPr lang="en-US" dirty="0" smtClean="0"/>
              <a:t>http://</a:t>
            </a:r>
            <a:r>
              <a:rPr lang="en-US" dirty="0" err="1" smtClean="0"/>
              <a:t>www.rdinstruments.com</a:t>
            </a:r>
            <a:r>
              <a:rPr lang="en-US" dirty="0" smtClean="0"/>
              <a:t>/</a:t>
            </a:r>
            <a:r>
              <a:rPr lang="en-US" dirty="0" err="1" smtClean="0"/>
              <a:t>pdfs</a:t>
            </a:r>
            <a:r>
              <a:rPr lang="en-US" dirty="0" smtClean="0"/>
              <a:t>/</a:t>
            </a:r>
            <a:r>
              <a:rPr lang="en-US" dirty="0" err="1" smtClean="0"/>
              <a:t>VesselMountedADCPIntro.pdf</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29</a:t>
            </a:fld>
            <a:endParaRPr lang="en-US"/>
          </a:p>
        </p:txBody>
      </p:sp>
    </p:spTree>
    <p:extLst>
      <p:ext uri="{BB962C8B-B14F-4D97-AF65-F5344CB8AC3E}">
        <p14:creationId xmlns:p14="http://schemas.microsoft.com/office/powerpoint/2010/main" val="226330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 T and S profiles to</a:t>
            </a:r>
            <a:r>
              <a:rPr lang="en-US" baseline="0" dirty="0" smtClean="0"/>
              <a:t> 2km.  New ones will go to 3km</a:t>
            </a:r>
          </a:p>
          <a:p>
            <a:endParaRPr lang="en-US" baseline="0" dirty="0" smtClean="0"/>
          </a:p>
          <a:p>
            <a:r>
              <a:rPr lang="en-US" baseline="0" dirty="0" smtClean="0"/>
              <a:t>http://</a:t>
            </a:r>
            <a:r>
              <a:rPr lang="en-US" baseline="0" dirty="0" err="1" smtClean="0"/>
              <a:t>www.argo.ucsd.edu</a:t>
            </a:r>
            <a:r>
              <a:rPr lang="en-US" baseline="0" dirty="0" smtClean="0"/>
              <a:t>/</a:t>
            </a:r>
            <a:r>
              <a:rPr lang="en-US" baseline="0" dirty="0" err="1" smtClean="0"/>
              <a:t>About_Argo.html</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array of ~3200 floats provides 100,000 temperature/salinity (T/S) profiles and velocity measurements per year distributed over the global oceans at an average 3-degree spacing.  Floats will cycle to 2000m depth </a:t>
            </a:r>
            <a:r>
              <a:rPr lang="en-US" sz="1200" kern="1200" dirty="0" err="1" smtClean="0">
                <a:solidFill>
                  <a:schemeClr val="tx1"/>
                </a:solidFill>
                <a:latin typeface="+mn-lt"/>
                <a:ea typeface="+mn-ea"/>
                <a:cs typeface="+mn-cs"/>
              </a:rPr>
              <a:t>devery</a:t>
            </a:r>
            <a:r>
              <a:rPr lang="en-US" sz="1200" kern="1200" dirty="0" smtClean="0">
                <a:solidFill>
                  <a:schemeClr val="tx1"/>
                </a:solidFill>
                <a:latin typeface="+mn-lt"/>
                <a:ea typeface="+mn-ea"/>
                <a:cs typeface="+mn-cs"/>
              </a:rPr>
              <a:t> 10 days, with 4-5 year lifetimes for individual instruments. All data collected by Argo floats are publically available in near real-time via the Global Data Assembly Centers (GDACs) in </a:t>
            </a:r>
            <a:r>
              <a:rPr lang="en-US" sz="1200" b="1" kern="1200" dirty="0" smtClean="0">
                <a:solidFill>
                  <a:schemeClr val="tx1"/>
                </a:solidFill>
                <a:latin typeface="+mn-lt"/>
                <a:ea typeface="+mn-ea"/>
                <a:cs typeface="+mn-cs"/>
                <a:hlinkClick r:id="rId3"/>
              </a:rPr>
              <a:t>Brest, France and </a:t>
            </a:r>
            <a:r>
              <a:rPr lang="en-US" sz="1200" b="1" kern="1200" dirty="0" smtClean="0">
                <a:solidFill>
                  <a:schemeClr val="tx1"/>
                </a:solidFill>
                <a:latin typeface="+mn-lt"/>
                <a:ea typeface="+mn-ea"/>
                <a:cs typeface="+mn-cs"/>
                <a:hlinkClick r:id="rId4"/>
              </a:rPr>
              <a:t>Monterey, California after an automated quality control (QC), and in scientifically quality controlled form, delayed mode data, via the GDACs within one year of collection. 	“</a:t>
            </a:r>
          </a:p>
          <a:p>
            <a:endParaRPr lang="en-US" dirty="0" smtClean="0"/>
          </a:p>
          <a:p>
            <a:r>
              <a:rPr lang="en-US" dirty="0" smtClean="0"/>
              <a:t>Funded internationally </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34</a:t>
            </a:fld>
            <a:endParaRPr lang="en-US"/>
          </a:p>
        </p:txBody>
      </p:sp>
    </p:spTree>
    <p:extLst>
      <p:ext uri="{BB962C8B-B14F-4D97-AF65-F5344CB8AC3E}">
        <p14:creationId xmlns:p14="http://schemas.microsoft.com/office/powerpoint/2010/main" val="3169687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Widely</a:t>
            </a:r>
            <a:r>
              <a:rPr lang="en-US" baseline="0" dirty="0" smtClean="0"/>
              <a:t> in use in oil and gas industry.  Much more efficient for most things than sending people down.</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37</a:t>
            </a:fld>
            <a:endParaRPr lang="en-US"/>
          </a:p>
        </p:txBody>
      </p:sp>
    </p:spTree>
    <p:extLst>
      <p:ext uri="{BB962C8B-B14F-4D97-AF65-F5344CB8AC3E}">
        <p14:creationId xmlns:p14="http://schemas.microsoft.com/office/powerpoint/2010/main" val="236653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www.ospo.noaa.gov</a:t>
            </a:r>
            <a:r>
              <a:rPr lang="en-US" dirty="0" smtClean="0"/>
              <a:t>/data/</a:t>
            </a:r>
            <a:r>
              <a:rPr lang="en-US" dirty="0" err="1" smtClean="0"/>
              <a:t>sst</a:t>
            </a:r>
            <a:r>
              <a:rPr lang="en-US" dirty="0" smtClean="0"/>
              <a:t>/anomaly/2014/anomnight.1.2.2014.gif</a:t>
            </a:r>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39</a:t>
            </a:fld>
            <a:endParaRPr lang="en-US"/>
          </a:p>
        </p:txBody>
      </p:sp>
    </p:spTree>
    <p:extLst>
      <p:ext uri="{BB962C8B-B14F-4D97-AF65-F5344CB8AC3E}">
        <p14:creationId xmlns:p14="http://schemas.microsoft.com/office/powerpoint/2010/main" val="262894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3</a:t>
            </a:fld>
            <a:endParaRPr lang="en-US"/>
          </a:p>
        </p:txBody>
      </p:sp>
    </p:spTree>
    <p:extLst>
      <p:ext uri="{BB962C8B-B14F-4D97-AF65-F5344CB8AC3E}">
        <p14:creationId xmlns:p14="http://schemas.microsoft.com/office/powerpoint/2010/main" val="128214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aquarium.ucsd.edu</a:t>
            </a:r>
            <a:r>
              <a:rPr lang="en-US" dirty="0" smtClean="0"/>
              <a:t>/Education/</a:t>
            </a:r>
            <a:r>
              <a:rPr lang="en-US" dirty="0" err="1" smtClean="0"/>
              <a:t>Learning_Resources</a:t>
            </a:r>
            <a:r>
              <a:rPr lang="en-US" dirty="0" smtClean="0"/>
              <a:t>/Challenger/</a:t>
            </a:r>
            <a:r>
              <a:rPr lang="en-US" dirty="0" err="1" smtClean="0"/>
              <a:t>science.php</a:t>
            </a:r>
            <a:endParaRPr lang="en-US" dirty="0" smtClean="0"/>
          </a:p>
          <a:p>
            <a:endParaRPr lang="en-US" dirty="0" smtClean="0"/>
          </a:p>
          <a:p>
            <a:r>
              <a:rPr lang="en-US" dirty="0" smtClean="0"/>
              <a:t>Natural</a:t>
            </a:r>
            <a:r>
              <a:rPr lang="en-US" baseline="0" dirty="0" smtClean="0"/>
              <a:t> History Museum:  Prime science motivation to examine life in deep sea.  How deep can life survive?  Is deep sea live “living fossils”?  Also interest in laying deep sea telegraph cables– what’s down there?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4</a:t>
            </a:fld>
            <a:endParaRPr lang="en-US"/>
          </a:p>
        </p:txBody>
      </p:sp>
    </p:spTree>
    <p:extLst>
      <p:ext uri="{BB962C8B-B14F-4D97-AF65-F5344CB8AC3E}">
        <p14:creationId xmlns:p14="http://schemas.microsoft.com/office/powerpoint/2010/main" val="270513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set of </a:t>
            </a:r>
            <a:r>
              <a:rPr lang="en-US" dirty="0" err="1" smtClean="0"/>
              <a:t>obserations</a:t>
            </a:r>
            <a:r>
              <a:rPr lang="en-US" dirty="0" smtClean="0"/>
              <a:t> made and samples taken at each of the 360 stations were:</a:t>
            </a:r>
          </a:p>
          <a:p>
            <a:r>
              <a:rPr lang="en-US" dirty="0" smtClean="0"/>
              <a:t>water depth</a:t>
            </a:r>
          </a:p>
          <a:p>
            <a:endParaRPr lang="en-US" dirty="0" smtClean="0"/>
          </a:p>
          <a:p>
            <a:r>
              <a:rPr lang="en-US" dirty="0" smtClean="0"/>
              <a:t>temperature at various depths</a:t>
            </a:r>
          </a:p>
          <a:p>
            <a:endParaRPr lang="en-US" dirty="0" smtClean="0"/>
          </a:p>
          <a:p>
            <a:r>
              <a:rPr lang="en-US" dirty="0" smtClean="0"/>
              <a:t>weather conditions</a:t>
            </a:r>
          </a:p>
          <a:p>
            <a:endParaRPr lang="en-US" dirty="0" smtClean="0"/>
          </a:p>
          <a:p>
            <a:r>
              <a:rPr lang="en-US" dirty="0" smtClean="0"/>
              <a:t>water conditions at surface and sometimes at depth</a:t>
            </a:r>
          </a:p>
          <a:p>
            <a:endParaRPr lang="en-US" dirty="0" smtClean="0"/>
          </a:p>
          <a:p>
            <a:r>
              <a:rPr lang="en-US" dirty="0" smtClean="0"/>
              <a:t>seafloor samples</a:t>
            </a:r>
          </a:p>
          <a:p>
            <a:endParaRPr lang="en-US" dirty="0" smtClean="0"/>
          </a:p>
          <a:p>
            <a:r>
              <a:rPr lang="en-US" dirty="0" smtClean="0"/>
              <a:t>water samples</a:t>
            </a:r>
          </a:p>
          <a:p>
            <a:endParaRPr lang="en-US" dirty="0" smtClean="0"/>
          </a:p>
          <a:p>
            <a:r>
              <a:rPr lang="en-US" dirty="0" smtClean="0"/>
              <a:t>samples of plant and animal life  at various depths</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5</a:t>
            </a:fld>
            <a:endParaRPr lang="en-US"/>
          </a:p>
        </p:txBody>
      </p:sp>
    </p:spTree>
    <p:extLst>
      <p:ext uri="{BB962C8B-B14F-4D97-AF65-F5344CB8AC3E}">
        <p14:creationId xmlns:p14="http://schemas.microsoft.com/office/powerpoint/2010/main" val="41296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Crew:  243   about 30</a:t>
            </a:r>
          </a:p>
          <a:p>
            <a:pPr algn="ctr"/>
            <a:r>
              <a:rPr lang="en-US" dirty="0" smtClean="0"/>
              <a:t>Scientists:  6 (</a:t>
            </a:r>
            <a:r>
              <a:rPr lang="en-US" dirty="0" err="1" smtClean="0"/>
              <a:t>intl</a:t>
            </a:r>
            <a:r>
              <a:rPr lang="en-US" dirty="0" smtClean="0"/>
              <a:t>)  17 (U.S.)</a:t>
            </a:r>
          </a:p>
          <a:p>
            <a:pPr algn="ctr"/>
            <a:r>
              <a:rPr lang="en-US" dirty="0" smtClean="0"/>
              <a:t>Duration of Expedition:  4 years   25 days</a:t>
            </a:r>
          </a:p>
          <a:p>
            <a:pPr algn="ctr"/>
            <a:r>
              <a:rPr lang="en-US" dirty="0" smtClean="0"/>
              <a:t>Distance sailed:  127,000 km (68,890 miles)  1400 km</a:t>
            </a:r>
          </a:p>
          <a:p>
            <a:pPr algn="ctr"/>
            <a:r>
              <a:rPr lang="en-US" dirty="0" smtClean="0"/>
              <a:t>Number of sampling stations:  362 25</a:t>
            </a:r>
          </a:p>
          <a:p>
            <a:pPr algn="ctr"/>
            <a:r>
              <a:rPr lang="en-US" dirty="0" smtClean="0"/>
              <a:t>Number of depth soundings made:  492  many,</a:t>
            </a:r>
            <a:r>
              <a:rPr lang="en-US" baseline="0" dirty="0" smtClean="0"/>
              <a:t> many</a:t>
            </a:r>
            <a:r>
              <a:rPr lang="en-US" dirty="0" smtClean="0"/>
              <a:t> </a:t>
            </a:r>
          </a:p>
          <a:p>
            <a:pPr algn="ctr"/>
            <a:r>
              <a:rPr lang="en-US" dirty="0" smtClean="0"/>
              <a:t>Number of dredges taken:  133 41 cores</a:t>
            </a:r>
          </a:p>
          <a:p>
            <a:pPr algn="ctr"/>
            <a:r>
              <a:rPr lang="en-US" dirty="0" smtClean="0"/>
              <a:t>Number of new species of animals and plants discovered:  4,700  none:(</a:t>
            </a:r>
          </a:p>
          <a:p>
            <a:pPr algn="ct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7</a:t>
            </a:fld>
            <a:endParaRPr lang="en-US"/>
          </a:p>
        </p:txBody>
      </p:sp>
    </p:spTree>
    <p:extLst>
      <p:ext uri="{BB962C8B-B14F-4D97-AF65-F5344CB8AC3E}">
        <p14:creationId xmlns:p14="http://schemas.microsoft.com/office/powerpoint/2010/main" val="407019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Sounding is a method of determining the depth of water by lowering a weighted line from a boat or platform to the bottom, in the case of HMS Challenger, the seafloor. The Challenger stocked 144 miles of rope for sounding and more than twelve miles of piano wire for sampling and dredging.</a:t>
            </a:r>
          </a:p>
          <a:p>
            <a:r>
              <a:rPr lang="en-US" sz="1200" kern="1200" dirty="0" smtClean="0">
                <a:solidFill>
                  <a:schemeClr val="tx1"/>
                </a:solidFill>
                <a:latin typeface="+mn-lt"/>
                <a:ea typeface="+mn-ea"/>
                <a:cs typeface="+mn-cs"/>
              </a:rPr>
              <a:t>The Challenger carried a sounding apparatus after the 1853 design of John Mercer Brooke. The twine line had a detachable weight which helped to ensure that the line struck the ocean floor and was not too derailed by the movement of the ship or the currents, increasing the accuracy of the measurements. To use this method of sounding, the crew marked distance along a rope with flags, and then, having attached the weight to the end of the rope, lowered the weight over the side. The crew then noted how fast the flags entered the water. When the weight hit bottom, the entry speed of the flags changed dramatically and the crew knew bottom had been "sounded." A line weighted with 200 kg (450 </a:t>
            </a:r>
            <a:r>
              <a:rPr lang="en-US" sz="1200" kern="1200" dirty="0" err="1" smtClean="0">
                <a:solidFill>
                  <a:schemeClr val="tx1"/>
                </a:solidFill>
                <a:latin typeface="+mn-lt"/>
                <a:ea typeface="+mn-ea"/>
                <a:cs typeface="+mn-cs"/>
              </a:rPr>
              <a:t>lbs</a:t>
            </a:r>
            <a:r>
              <a:rPr lang="en-US" sz="1200" kern="1200" dirty="0" smtClean="0">
                <a:solidFill>
                  <a:schemeClr val="tx1"/>
                </a:solidFill>
                <a:latin typeface="+mn-lt"/>
                <a:ea typeface="+mn-ea"/>
                <a:cs typeface="+mn-cs"/>
              </a:rPr>
              <a:t>) would take about 40 minutes to reach a bottom 5 km (</a:t>
            </a:r>
            <a:r>
              <a:rPr lang="en-US" sz="1200" kern="1200" dirty="0" err="1" smtClean="0">
                <a:solidFill>
                  <a:schemeClr val="tx1"/>
                </a:solidFill>
                <a:latin typeface="+mn-lt"/>
                <a:ea typeface="+mn-ea"/>
                <a:cs typeface="+mn-cs"/>
              </a:rPr>
              <a:t>approx</a:t>
            </a:r>
            <a:r>
              <a:rPr lang="en-US" sz="1200" kern="1200" dirty="0" smtClean="0">
                <a:solidFill>
                  <a:schemeClr val="tx1"/>
                </a:solidFill>
                <a:latin typeface="+mn-lt"/>
                <a:ea typeface="+mn-ea"/>
                <a:cs typeface="+mn-cs"/>
              </a:rPr>
              <a:t> 3 miles) deep.</a:t>
            </a:r>
          </a:p>
          <a:p>
            <a:r>
              <a:rPr lang="en-US" sz="1200" kern="1200" dirty="0" smtClean="0">
                <a:solidFill>
                  <a:schemeClr val="tx1"/>
                </a:solidFill>
                <a:latin typeface="+mn-lt"/>
                <a:ea typeface="+mn-ea"/>
                <a:cs typeface="+mn-cs"/>
              </a:rPr>
              <a:t>At best, Challenger depth measurements could only be expected to be accurate to within 25 fathoms (about 45m or 150 feet) because the sounding line "ruler" was only marked at each 25 fathoms. The fathom equals six feet and was a unit of depth used by the Challenger crew. The name comes from an older word for "reach." A sailor would pull in a rope as far as he could reach, about a six-foot arm-span, and know he'd measured a fathom of depth.		</a:t>
            </a:r>
          </a:p>
          <a:p>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17</a:t>
            </a:fld>
            <a:endParaRPr lang="en-US"/>
          </a:p>
        </p:txBody>
      </p:sp>
    </p:spTree>
    <p:extLst>
      <p:ext uri="{BB962C8B-B14F-4D97-AF65-F5344CB8AC3E}">
        <p14:creationId xmlns:p14="http://schemas.microsoft.com/office/powerpoint/2010/main" val="305228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sound?  Unlike</a:t>
            </a:r>
            <a:r>
              <a:rPr lang="en-US" baseline="0" dirty="0" smtClean="0"/>
              <a:t> most EM radiation, sound can penetrate much further (3km with 50% attenuation in seawater)</a:t>
            </a:r>
          </a:p>
          <a:p>
            <a:endParaRPr lang="en-US" dirty="0" smtClean="0"/>
          </a:p>
          <a:p>
            <a:r>
              <a:rPr lang="en-US" dirty="0" smtClean="0"/>
              <a:t>http://</a:t>
            </a:r>
            <a:r>
              <a:rPr lang="en-US" dirty="0" err="1" smtClean="0"/>
              <a:t>commons.wikimedia.org</a:t>
            </a:r>
            <a:r>
              <a:rPr lang="en-US" dirty="0" smtClean="0"/>
              <a:t>/wiki/</a:t>
            </a:r>
            <a:r>
              <a:rPr lang="en-US" dirty="0" err="1" smtClean="0"/>
              <a:t>File:Sediment_echo-sounder_hg.png</a:t>
            </a:r>
            <a:endParaRPr lang="en-US" dirty="0" smtClean="0"/>
          </a:p>
          <a:p>
            <a:endParaRPr lang="en-US" dirty="0" smtClean="0"/>
          </a:p>
          <a:p>
            <a:r>
              <a:rPr lang="en-US" dirty="0" smtClean="0"/>
              <a:t>“</a:t>
            </a:r>
            <a:r>
              <a:rPr lang="en-US" sz="1200" kern="1200" dirty="0" smtClean="0">
                <a:solidFill>
                  <a:schemeClr val="tx1"/>
                </a:solidFill>
                <a:latin typeface="+mn-lt"/>
                <a:ea typeface="+mn-ea"/>
                <a:cs typeface="+mn-cs"/>
              </a:rPr>
              <a:t>Principle of </a:t>
            </a:r>
            <a:r>
              <a:rPr lang="en-US" sz="1200" b="1" kern="1200" dirty="0" smtClean="0">
                <a:solidFill>
                  <a:schemeClr val="tx1"/>
                </a:solidFill>
                <a:latin typeface="+mn-lt"/>
                <a:ea typeface="+mn-ea"/>
                <a:cs typeface="+mn-cs"/>
              </a:rPr>
              <a:t>sediment echo sounding</a:t>
            </a:r>
            <a:r>
              <a:rPr lang="en-US" sz="1200" b="0" kern="1200" dirty="0" smtClean="0">
                <a:solidFill>
                  <a:schemeClr val="tx1"/>
                </a:solidFill>
                <a:latin typeface="+mn-lt"/>
                <a:ea typeface="+mn-ea"/>
                <a:cs typeface="+mn-cs"/>
              </a:rPr>
              <a:t>. A narrow beam of high energy and low frequency (ab. 3.5 kHz) submitted by the research vessel to the sea floor is reflected by the various layers, providing information about hardness and structure of the sediments. Used by marine geologists as a pre-site survey to find suitable locations for sediment coring.		</a:t>
            </a:r>
          </a:p>
          <a:p>
            <a:r>
              <a:rPr lang="en-US" sz="1200" b="1" kern="1200" dirty="0" smtClean="0">
                <a:solidFill>
                  <a:schemeClr val="tx1"/>
                </a:solidFill>
                <a:latin typeface="+mn-lt"/>
                <a:ea typeface="+mn-ea"/>
                <a:cs typeface="+mn-cs"/>
              </a:rPr>
              <a:t>Date		</a:t>
            </a:r>
          </a:p>
          <a:p>
            <a:r>
              <a:rPr lang="en-US" dirty="0" smtClean="0"/>
              <a:t>“</a:t>
            </a:r>
          </a:p>
          <a:p>
            <a:endParaRPr lang="en-US" dirty="0" smtClean="0"/>
          </a:p>
          <a:p>
            <a:r>
              <a:rPr lang="en-US" dirty="0" smtClean="0"/>
              <a:t>From</a:t>
            </a:r>
            <a:r>
              <a:rPr lang="en-US" baseline="0" dirty="0" smtClean="0"/>
              <a:t> </a:t>
            </a:r>
            <a:r>
              <a:rPr lang="en-US" baseline="0" dirty="0" err="1" smtClean="0"/>
              <a:t>wikepedia</a:t>
            </a:r>
            <a:r>
              <a:rPr lang="en-US" baseline="0" dirty="0" smtClean="0"/>
              <a:t>: </a:t>
            </a:r>
            <a:r>
              <a:rPr lang="en-US" sz="1200" kern="1200" dirty="0" smtClean="0">
                <a:solidFill>
                  <a:schemeClr val="tx1"/>
                </a:solidFill>
                <a:latin typeface="+mn-lt"/>
                <a:ea typeface="+mn-ea"/>
                <a:cs typeface="+mn-cs"/>
              </a:rPr>
              <a:t>"Sounding" derives from the </a:t>
            </a:r>
            <a:r>
              <a:rPr lang="en-US" sz="1200" kern="1200" dirty="0" smtClean="0">
                <a:solidFill>
                  <a:schemeClr val="tx1"/>
                </a:solidFill>
                <a:latin typeface="+mn-lt"/>
                <a:ea typeface="+mn-ea"/>
                <a:cs typeface="+mn-cs"/>
                <a:hlinkClick r:id="rId3"/>
              </a:rPr>
              <a:t>Old English </a:t>
            </a:r>
            <a:r>
              <a:rPr lang="en-US" sz="1200" i="1" kern="1200" dirty="0" smtClean="0">
                <a:solidFill>
                  <a:schemeClr val="tx1"/>
                </a:solidFill>
                <a:latin typeface="+mn-lt"/>
                <a:ea typeface="+mn-ea"/>
                <a:cs typeface="+mn-cs"/>
                <a:hlinkClick r:id="rId3"/>
              </a:rPr>
              <a:t>sund</a:t>
            </a:r>
            <a:r>
              <a:rPr lang="en-US" sz="1200" i="0" kern="1200" dirty="0" smtClean="0">
                <a:solidFill>
                  <a:schemeClr val="tx1"/>
                </a:solidFill>
                <a:latin typeface="+mn-lt"/>
                <a:ea typeface="+mn-ea"/>
                <a:cs typeface="+mn-cs"/>
                <a:hlinkClick r:id="rId3"/>
              </a:rPr>
              <a:t>, meaning swimming, water, sea; it is not related to the word </a:t>
            </a:r>
            <a:r>
              <a:rPr lang="en-US" sz="1200" i="0" kern="1200" dirty="0" smtClean="0">
                <a:solidFill>
                  <a:schemeClr val="tx1"/>
                </a:solidFill>
                <a:latin typeface="+mn-lt"/>
                <a:ea typeface="+mn-ea"/>
                <a:cs typeface="+mn-cs"/>
                <a:hlinkClick r:id="rId4"/>
              </a:rPr>
              <a:t>sound in the sense of noise or tones.</a:t>
            </a:r>
            <a:endParaRPr lang="en-US" baseline="0" dirty="0" smtClean="0"/>
          </a:p>
          <a:p>
            <a:r>
              <a:rPr lang="en-US" dirty="0" err="1" smtClean="0"/>
              <a:t>Echosounding</a:t>
            </a:r>
            <a:r>
              <a:rPr lang="en-US" baseline="0" dirty="0" smtClean="0"/>
              <a:t> invented 1904 (Norway), 1920s</a:t>
            </a:r>
            <a:endParaRPr lang="en-US" dirty="0" smtClean="0"/>
          </a:p>
        </p:txBody>
      </p:sp>
      <p:sp>
        <p:nvSpPr>
          <p:cNvPr id="4" name="Slide Number Placeholder 3"/>
          <p:cNvSpPr>
            <a:spLocks noGrp="1"/>
          </p:cNvSpPr>
          <p:nvPr>
            <p:ph type="sldNum" sz="quarter" idx="10"/>
          </p:nvPr>
        </p:nvSpPr>
        <p:spPr/>
        <p:txBody>
          <a:bodyPr/>
          <a:lstStyle/>
          <a:p>
            <a:fld id="{C80259FC-AC84-AC4D-BF47-DC92656DBF01}" type="slidenum">
              <a:rPr lang="en-US" smtClean="0"/>
              <a:t>18</a:t>
            </a:fld>
            <a:endParaRPr lang="en-US"/>
          </a:p>
        </p:txBody>
      </p:sp>
    </p:spTree>
    <p:extLst>
      <p:ext uri="{BB962C8B-B14F-4D97-AF65-F5344CB8AC3E}">
        <p14:creationId xmlns:p14="http://schemas.microsoft.com/office/powerpoint/2010/main" val="41529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 change in </a:t>
            </a:r>
            <a:r>
              <a:rPr lang="en-US" baseline="0" dirty="0" err="1" smtClean="0"/>
              <a:t>impedence</a:t>
            </a:r>
            <a:r>
              <a:rPr lang="en-US" baseline="0" dirty="0" smtClean="0"/>
              <a:t> (density*speed of sound) is encountered, some energy transmitted, some reflected.  Bigger </a:t>
            </a:r>
            <a:r>
              <a:rPr lang="en-US" baseline="0" dirty="0" err="1" smtClean="0"/>
              <a:t>impedence</a:t>
            </a:r>
            <a:r>
              <a:rPr lang="en-US" baseline="0" dirty="0" smtClean="0"/>
              <a:t> change, more reflected. How much energy is transmitted vs. reflected (backscattering strength) depends on material– hard bottom reflects, soft sediments transmits.  Use analogy of room with hard walls vs. soft absorptive coverings.  Also rough surface will scatter more.</a:t>
            </a:r>
          </a:p>
          <a:p>
            <a:endParaRPr lang="en-US" baseline="0" dirty="0" smtClean="0"/>
          </a:p>
          <a:p>
            <a:r>
              <a:rPr lang="en-US" baseline="0" dirty="0" smtClean="0"/>
              <a:t>Information and figures from </a:t>
            </a:r>
            <a:r>
              <a:rPr lang="en-US" baseline="0" dirty="0" err="1" smtClean="0"/>
              <a:t>seabeam</a:t>
            </a:r>
            <a:r>
              <a:rPr lang="en-US" baseline="0" dirty="0" smtClean="0"/>
              <a:t> manual </a:t>
            </a:r>
          </a:p>
          <a:p>
            <a:r>
              <a:rPr lang="en-US" dirty="0" smtClean="0"/>
              <a:t>http://</a:t>
            </a:r>
            <a:r>
              <a:rPr lang="en-US" dirty="0" err="1" smtClean="0"/>
              <a:t>www.ldeo.columbia.edu</a:t>
            </a:r>
            <a:r>
              <a:rPr lang="en-US" dirty="0" smtClean="0"/>
              <a:t>/res/pi/MB-System/</a:t>
            </a:r>
            <a:r>
              <a:rPr lang="en-US" dirty="0" err="1" smtClean="0"/>
              <a:t>sonarfunction</a:t>
            </a:r>
            <a:r>
              <a:rPr lang="en-US" dirty="0" smtClean="0"/>
              <a:t>/</a:t>
            </a:r>
            <a:r>
              <a:rPr lang="en-US" dirty="0" err="1" smtClean="0"/>
              <a:t>SeaBeamMultibeamTheoryOperation.pdf</a:t>
            </a:r>
            <a:endParaRPr lang="en-US" dirty="0"/>
          </a:p>
        </p:txBody>
      </p:sp>
      <p:sp>
        <p:nvSpPr>
          <p:cNvPr id="4" name="Slide Number Placeholder 3"/>
          <p:cNvSpPr>
            <a:spLocks noGrp="1"/>
          </p:cNvSpPr>
          <p:nvPr>
            <p:ph type="sldNum" sz="quarter" idx="10"/>
          </p:nvPr>
        </p:nvSpPr>
        <p:spPr/>
        <p:txBody>
          <a:bodyPr/>
          <a:lstStyle/>
          <a:p>
            <a:fld id="{C80259FC-AC84-AC4D-BF47-DC92656DBF01}" type="slidenum">
              <a:rPr lang="en-US" smtClean="0"/>
              <a:t>19</a:t>
            </a:fld>
            <a:endParaRPr lang="en-US"/>
          </a:p>
        </p:txBody>
      </p:sp>
    </p:spTree>
    <p:extLst>
      <p:ext uri="{BB962C8B-B14F-4D97-AF65-F5344CB8AC3E}">
        <p14:creationId xmlns:p14="http://schemas.microsoft.com/office/powerpoint/2010/main" val="3267561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 is directed</a:t>
            </a:r>
            <a:r>
              <a:rPr lang="en-US" baseline="0" dirty="0" smtClean="0"/>
              <a:t> into a beam to best get depth directly below ship.</a:t>
            </a:r>
            <a:endParaRPr lang="en-US" dirty="0" smtClean="0"/>
          </a:p>
        </p:txBody>
      </p:sp>
      <p:sp>
        <p:nvSpPr>
          <p:cNvPr id="4" name="Slide Number Placeholder 3"/>
          <p:cNvSpPr>
            <a:spLocks noGrp="1"/>
          </p:cNvSpPr>
          <p:nvPr>
            <p:ph type="sldNum" sz="quarter" idx="10"/>
          </p:nvPr>
        </p:nvSpPr>
        <p:spPr/>
        <p:txBody>
          <a:bodyPr/>
          <a:lstStyle/>
          <a:p>
            <a:fld id="{C80259FC-AC84-AC4D-BF47-DC92656DBF01}" type="slidenum">
              <a:rPr lang="en-US" smtClean="0"/>
              <a:t>20</a:t>
            </a:fld>
            <a:endParaRPr lang="en-US"/>
          </a:p>
        </p:txBody>
      </p:sp>
    </p:spTree>
    <p:extLst>
      <p:ext uri="{BB962C8B-B14F-4D97-AF65-F5344CB8AC3E}">
        <p14:creationId xmlns:p14="http://schemas.microsoft.com/office/powerpoint/2010/main" val="41529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3D4DD1-EB41-1E42-8F77-8B0F4ECB594E}"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3541530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D4DD1-EB41-1E42-8F77-8B0F4ECB594E}"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3582937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D4DD1-EB41-1E42-8F77-8B0F4ECB594E}"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244142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3D4DD1-EB41-1E42-8F77-8B0F4ECB594E}"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426935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3D4DD1-EB41-1E42-8F77-8B0F4ECB594E}" type="datetimeFigureOut">
              <a:rPr lang="en-US" smtClean="0"/>
              <a:t>8/24/16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83919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3D4DD1-EB41-1E42-8F77-8B0F4ECB594E}"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216791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3D4DD1-EB41-1E42-8F77-8B0F4ECB594E}" type="datetimeFigureOut">
              <a:rPr lang="en-US" smtClean="0"/>
              <a:t>8/24/16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228793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3D4DD1-EB41-1E42-8F77-8B0F4ECB594E}" type="datetimeFigureOut">
              <a:rPr lang="en-US" smtClean="0"/>
              <a:t>8/24/16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332604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D4DD1-EB41-1E42-8F77-8B0F4ECB594E}" type="datetimeFigureOut">
              <a:rPr lang="en-US" smtClean="0"/>
              <a:t>8/24/16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73105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D4DD1-EB41-1E42-8F77-8B0F4ECB594E}"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86790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3D4DD1-EB41-1E42-8F77-8B0F4ECB594E}" type="datetimeFigureOut">
              <a:rPr lang="en-US" smtClean="0"/>
              <a:t>8/24/16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63F12-1FF1-F24F-8BB2-D0164629C29E}" type="slidenum">
              <a:rPr lang="en-US" smtClean="0"/>
              <a:t>‹#›</a:t>
            </a:fld>
            <a:endParaRPr lang="en-US"/>
          </a:p>
        </p:txBody>
      </p:sp>
    </p:spTree>
    <p:extLst>
      <p:ext uri="{BB962C8B-B14F-4D97-AF65-F5344CB8AC3E}">
        <p14:creationId xmlns:p14="http://schemas.microsoft.com/office/powerpoint/2010/main" val="34450406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D4DD1-EB41-1E42-8F77-8B0F4ECB594E}" type="datetimeFigureOut">
              <a:rPr lang="en-US" smtClean="0"/>
              <a:t>8/24/16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63F12-1FF1-F24F-8BB2-D0164629C29E}" type="slidenum">
              <a:rPr lang="en-US" smtClean="0"/>
              <a:t>‹#›</a:t>
            </a:fld>
            <a:endParaRPr lang="en-US"/>
          </a:p>
        </p:txBody>
      </p:sp>
    </p:spTree>
    <p:extLst>
      <p:ext uri="{BB962C8B-B14F-4D97-AF65-F5344CB8AC3E}">
        <p14:creationId xmlns:p14="http://schemas.microsoft.com/office/powerpoint/2010/main" val="399131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f"/><Relationship Id="rId3" Type="http://schemas.openxmlformats.org/officeDocument/2006/relationships/hyperlink" Target="https://climatedataguide.ucar.edu/climate-data/tropical-moor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1"/>
          <p:cNvPicPr>
            <a:picLocks noChangeArrowheads="1"/>
          </p:cNvPicPr>
          <p:nvPr/>
        </p:nvPicPr>
        <p:blipFill>
          <a:blip r:embed="rId3">
            <a:extLst>
              <a:ext uri="{28A0092B-C50C-407E-A947-70E740481C1C}">
                <a14:useLocalDpi xmlns:a14="http://schemas.microsoft.com/office/drawing/2010/main" val="0"/>
              </a:ext>
            </a:extLst>
          </a:blip>
          <a:srcRect b="3285"/>
          <a:stretch>
            <a:fillRect/>
          </a:stretch>
        </p:blipFill>
        <p:spPr bwMode="auto">
          <a:xfrm>
            <a:off x="1788857" y="846582"/>
            <a:ext cx="5038846" cy="4869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91718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4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8" y="2920443"/>
            <a:ext cx="3243957" cy="4325276"/>
          </a:xfrm>
          <a:prstGeom prst="rect">
            <a:avLst/>
          </a:prstGeom>
        </p:spPr>
      </p:pic>
      <p:pic>
        <p:nvPicPr>
          <p:cNvPr id="4" name="Picture 3" descr="IMG_0466.jpg"/>
          <p:cNvPicPr>
            <a:picLocks noChangeAspect="1"/>
          </p:cNvPicPr>
          <p:nvPr/>
        </p:nvPicPr>
        <p:blipFill rotWithShape="1">
          <a:blip r:embed="rId3">
            <a:extLst>
              <a:ext uri="{28A0092B-C50C-407E-A947-70E740481C1C}">
                <a14:useLocalDpi xmlns:a14="http://schemas.microsoft.com/office/drawing/2010/main" val="0"/>
              </a:ext>
            </a:extLst>
          </a:blip>
          <a:srcRect r="46659"/>
          <a:stretch/>
        </p:blipFill>
        <p:spPr>
          <a:xfrm>
            <a:off x="5230608" y="191446"/>
            <a:ext cx="3563697" cy="5010727"/>
          </a:xfrm>
          <a:prstGeom prst="rect">
            <a:avLst/>
          </a:prstGeom>
        </p:spPr>
      </p:pic>
      <p:pic>
        <p:nvPicPr>
          <p:cNvPr id="5" name="Picture 4" descr="IMG_047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95091" cy="3446318"/>
          </a:xfrm>
          <a:prstGeom prst="rect">
            <a:avLst/>
          </a:prstGeom>
        </p:spPr>
      </p:pic>
      <p:pic>
        <p:nvPicPr>
          <p:cNvPr id="6" name="Picture 5" descr="IMG_05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076" y="2447636"/>
            <a:ext cx="3307773" cy="4410364"/>
          </a:xfrm>
          <a:prstGeom prst="rect">
            <a:avLst/>
          </a:prstGeom>
        </p:spPr>
      </p:pic>
    </p:spTree>
    <p:extLst>
      <p:ext uri="{BB962C8B-B14F-4D97-AF65-F5344CB8AC3E}">
        <p14:creationId xmlns:p14="http://schemas.microsoft.com/office/powerpoint/2010/main" val="3263311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323966" y="1723571"/>
            <a:ext cx="3943816" cy="4002974"/>
          </a:xfrm>
          <a:prstGeom prst="rect">
            <a:avLst/>
          </a:prstGeom>
        </p:spPr>
      </p:pic>
    </p:spTree>
    <p:extLst>
      <p:ext uri="{BB962C8B-B14F-4D97-AF65-F5344CB8AC3E}">
        <p14:creationId xmlns:p14="http://schemas.microsoft.com/office/powerpoint/2010/main" val="3269710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529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731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3474"/>
          </a:xfrm>
          <a:prstGeom prst="rect">
            <a:avLst/>
          </a:prstGeom>
        </p:spPr>
      </p:pic>
    </p:spTree>
    <p:extLst>
      <p:ext uri="{BB962C8B-B14F-4D97-AF65-F5344CB8AC3E}">
        <p14:creationId xmlns:p14="http://schemas.microsoft.com/office/powerpoint/2010/main" val="849499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17168" y="0"/>
            <a:ext cx="4703355" cy="6235908"/>
          </a:xfrm>
          <a:prstGeom prst="rect">
            <a:avLst/>
          </a:prstGeom>
        </p:spPr>
      </p:pic>
      <p:sp>
        <p:nvSpPr>
          <p:cNvPr id="7" name="Title 1"/>
          <p:cNvSpPr>
            <a:spLocks noGrp="1"/>
          </p:cNvSpPr>
          <p:nvPr>
            <p:ph type="title"/>
          </p:nvPr>
        </p:nvSpPr>
        <p:spPr>
          <a:xfrm>
            <a:off x="457200" y="274638"/>
            <a:ext cx="8229600" cy="1143000"/>
          </a:xfrm>
        </p:spPr>
        <p:txBody>
          <a:bodyPr/>
          <a:lstStyle/>
          <a:p>
            <a:pPr algn="l"/>
            <a:r>
              <a:rPr lang="en-US" dirty="0" smtClean="0"/>
              <a:t>Measurements</a:t>
            </a:r>
            <a:endParaRPr lang="en-US" dirty="0"/>
          </a:p>
        </p:txBody>
      </p:sp>
      <p:sp>
        <p:nvSpPr>
          <p:cNvPr id="8" name="Content Placeholder 2"/>
          <p:cNvSpPr txBox="1">
            <a:spLocks/>
          </p:cNvSpPr>
          <p:nvPr/>
        </p:nvSpPr>
        <p:spPr>
          <a:xfrm>
            <a:off x="457200" y="1375350"/>
            <a:ext cx="8229600" cy="4525963"/>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eaLnBrk="1" fontAlgn="auto" latinLnBrk="0" hangingPunct="1">
              <a:lnSpc>
                <a:spcPct val="90000"/>
              </a:lnSpc>
              <a:spcBef>
                <a:spcPts val="0"/>
              </a:spcBef>
              <a:spcAft>
                <a:spcPts val="0"/>
              </a:spcAft>
              <a:buClrTx/>
              <a:buSzTx/>
              <a:buFontTx/>
              <a:buNone/>
              <a:tabLst/>
              <a:defRPr/>
            </a:pPr>
            <a:r>
              <a:rPr lang="en-US" dirty="0" smtClean="0"/>
              <a:t>ADCP  (current logger)</a:t>
            </a:r>
          </a:p>
          <a:p>
            <a:pPr marL="0" marR="0" lvl="0" indent="0" defTabSz="914400" eaLnBrk="1" fontAlgn="auto" latinLnBrk="0" hangingPunct="1">
              <a:lnSpc>
                <a:spcPct val="9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Temperature loggers</a:t>
            </a:r>
          </a:p>
          <a:p>
            <a:pPr marL="0" marR="0" lvl="0" indent="0" defTabSz="914400" eaLnBrk="1" fontAlgn="auto" latinLnBrk="0" hangingPunct="1">
              <a:lnSpc>
                <a:spcPct val="9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Salinity loggers</a:t>
            </a:r>
          </a:p>
          <a:p>
            <a:pPr marL="0" marR="0" lvl="0" indent="0" defTabSz="914400" eaLnBrk="1" fontAlgn="auto" latinLnBrk="0" hangingPunct="1">
              <a:lnSpc>
                <a:spcPct val="9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Water samples</a:t>
            </a:r>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for salinity,</a:t>
            </a:r>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geochemistry</a:t>
            </a:r>
          </a:p>
          <a:p>
            <a:pPr marL="0" marR="0" lvl="0" indent="0" defTabSz="914400" eaLnBrk="1" fontAlgn="auto" latinLnBrk="0" hangingPunct="1">
              <a:lnSpc>
                <a:spcPct val="90000"/>
              </a:lnSpc>
              <a:spcBef>
                <a:spcPts val="0"/>
              </a:spcBef>
              <a:spcAft>
                <a:spcPts val="0"/>
              </a:spcAft>
              <a:buClrTx/>
              <a:buSzTx/>
              <a:buFontTx/>
              <a:buNone/>
              <a:tabLst/>
              <a:defRPr/>
            </a:pPr>
            <a:r>
              <a:rPr lang="en-US" dirty="0"/>
              <a:t> </a:t>
            </a:r>
            <a:endParaRPr lang="en-US" dirty="0" smtClean="0"/>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coral drilling for</a:t>
            </a:r>
          </a:p>
          <a:p>
            <a:pPr marL="0" marR="0" lvl="0" indent="0" defTabSz="914400" eaLnBrk="1" fontAlgn="auto" latinLnBrk="0" hangingPunct="1">
              <a:lnSpc>
                <a:spcPct val="90000"/>
              </a:lnSpc>
              <a:spcBef>
                <a:spcPts val="0"/>
              </a:spcBef>
              <a:spcAft>
                <a:spcPts val="0"/>
              </a:spcAft>
              <a:buClrTx/>
              <a:buSzTx/>
              <a:buFontTx/>
              <a:buNone/>
              <a:tabLst/>
              <a:defRPr/>
            </a:pPr>
            <a:r>
              <a:rPr lang="en-US" dirty="0" smtClean="0"/>
              <a:t>climate reconstruction</a:t>
            </a:r>
          </a:p>
          <a:p>
            <a:pPr marL="0" marR="0" lvl="0" indent="0" defTabSz="914400" eaLnBrk="1" fontAlgn="auto" latinLnBrk="0" hangingPunct="1">
              <a:lnSpc>
                <a:spcPct val="9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0265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4" name="Picture 4" descr="10013594_594975217256207_1538980705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7722" y="3642610"/>
            <a:ext cx="4596277" cy="3447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5"/>
          <p:cNvSpPr txBox="1">
            <a:spLocks noChangeArrowheads="1"/>
          </p:cNvSpPr>
          <p:nvPr/>
        </p:nvSpPr>
        <p:spPr bwMode="auto">
          <a:xfrm>
            <a:off x="5885661" y="1757713"/>
            <a:ext cx="4353454" cy="1077218"/>
          </a:xfrm>
          <a:prstGeom prst="rect">
            <a:avLst/>
          </a:prstGeom>
          <a:solidFill>
            <a:srgbClr val="FFFF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Verdana" charset="0"/>
                <a:ea typeface="ＭＳ Ｐゴシック" charset="0"/>
                <a:cs typeface="ＭＳ Ｐゴシック" charset="0"/>
              </a:defRPr>
            </a:lvl1pPr>
            <a:lvl2pPr marL="742950" indent="-285750" eaLnBrk="0" hangingPunct="0">
              <a:defRPr sz="1600">
                <a:solidFill>
                  <a:schemeClr val="tx1"/>
                </a:solidFill>
                <a:latin typeface="Verdana" charset="0"/>
                <a:ea typeface="ＭＳ Ｐゴシック" charset="0"/>
              </a:defRPr>
            </a:lvl2pPr>
            <a:lvl3pPr marL="1143000" indent="-228600" eaLnBrk="0" hangingPunct="0">
              <a:defRPr sz="1600">
                <a:solidFill>
                  <a:schemeClr val="tx1"/>
                </a:solidFill>
                <a:latin typeface="Verdana" charset="0"/>
                <a:ea typeface="ＭＳ Ｐゴシック" charset="0"/>
              </a:defRPr>
            </a:lvl3pPr>
            <a:lvl4pPr marL="1600200" indent="-228600" eaLnBrk="0" hangingPunct="0">
              <a:defRPr sz="1600">
                <a:solidFill>
                  <a:schemeClr val="tx1"/>
                </a:solidFill>
                <a:latin typeface="Verdana" charset="0"/>
                <a:ea typeface="ＭＳ Ｐゴシック" charset="0"/>
              </a:defRPr>
            </a:lvl4pPr>
            <a:lvl5pPr marL="2057400" indent="-228600" eaLnBrk="0" hangingPunct="0">
              <a:defRPr sz="1600">
                <a:solidFill>
                  <a:schemeClr val="tx1"/>
                </a:solidFill>
                <a:latin typeface="Verdana" charset="0"/>
                <a:ea typeface="ＭＳ Ｐゴシック" charset="0"/>
              </a:defRPr>
            </a:lvl5pPr>
            <a:lvl6pPr marL="2514600" indent="-228600" eaLnBrk="0" fontAlgn="base" hangingPunct="0">
              <a:spcBef>
                <a:spcPct val="0"/>
              </a:spcBef>
              <a:spcAft>
                <a:spcPct val="0"/>
              </a:spcAft>
              <a:defRPr sz="1600">
                <a:solidFill>
                  <a:schemeClr val="tx1"/>
                </a:solidFill>
                <a:latin typeface="Verdana" charset="0"/>
                <a:ea typeface="ＭＳ Ｐゴシック" charset="0"/>
              </a:defRPr>
            </a:lvl6pPr>
            <a:lvl7pPr marL="2971800" indent="-228600" eaLnBrk="0" fontAlgn="base" hangingPunct="0">
              <a:spcBef>
                <a:spcPct val="0"/>
              </a:spcBef>
              <a:spcAft>
                <a:spcPct val="0"/>
              </a:spcAft>
              <a:defRPr sz="1600">
                <a:solidFill>
                  <a:schemeClr val="tx1"/>
                </a:solidFill>
                <a:latin typeface="Verdana" charset="0"/>
                <a:ea typeface="ＭＳ Ｐゴシック" charset="0"/>
              </a:defRPr>
            </a:lvl7pPr>
            <a:lvl8pPr marL="3429000" indent="-228600" eaLnBrk="0" fontAlgn="base" hangingPunct="0">
              <a:spcBef>
                <a:spcPct val="0"/>
              </a:spcBef>
              <a:spcAft>
                <a:spcPct val="0"/>
              </a:spcAft>
              <a:defRPr sz="1600">
                <a:solidFill>
                  <a:schemeClr val="tx1"/>
                </a:solidFill>
                <a:latin typeface="Verdana" charset="0"/>
                <a:ea typeface="ＭＳ Ｐゴシック" charset="0"/>
              </a:defRPr>
            </a:lvl8pPr>
            <a:lvl9pPr marL="3886200" indent="-228600" eaLnBrk="0" fontAlgn="base" hangingPunct="0">
              <a:spcBef>
                <a:spcPct val="0"/>
              </a:spcBef>
              <a:spcAft>
                <a:spcPct val="0"/>
              </a:spcAft>
              <a:defRPr sz="1600">
                <a:solidFill>
                  <a:schemeClr val="tx1"/>
                </a:solidFill>
                <a:latin typeface="Verdana" charset="0"/>
                <a:ea typeface="ＭＳ Ｐゴシック" charset="0"/>
              </a:defRPr>
            </a:lvl9pPr>
          </a:lstStyle>
          <a:p>
            <a:pPr eaLnBrk="1" hangingPunct="1"/>
            <a:r>
              <a:rPr lang="en-US" sz="3200" b="1" dirty="0" smtClean="0">
                <a:latin typeface="Avenir Next LT Pro"/>
                <a:cs typeface="American Typewriter"/>
              </a:rPr>
              <a:t>EPISODE 3:</a:t>
            </a:r>
          </a:p>
          <a:p>
            <a:pPr eaLnBrk="1" hangingPunct="1"/>
            <a:r>
              <a:rPr lang="en-US" sz="3200" b="1" dirty="0" smtClean="0">
                <a:latin typeface="Avenir Next LT Pro"/>
                <a:cs typeface="American Typewriter"/>
              </a:rPr>
              <a:t>THE SURGE</a:t>
            </a:r>
            <a:endParaRPr lang="en-US" sz="3200" b="1" dirty="0">
              <a:latin typeface="Avenir Next LT Pro"/>
              <a:cs typeface="American Typewriter"/>
            </a:endParaRPr>
          </a:p>
        </p:txBody>
      </p:sp>
    </p:spTree>
    <p:extLst>
      <p:ext uri="{BB962C8B-B14F-4D97-AF65-F5344CB8AC3E}">
        <p14:creationId xmlns:p14="http://schemas.microsoft.com/office/powerpoint/2010/main" val="120427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7111" y="1914524"/>
            <a:ext cx="1905000" cy="4524375"/>
          </a:xfrm>
          <a:prstGeom prst="rect">
            <a:avLst/>
          </a:prstGeom>
        </p:spPr>
      </p:pic>
      <p:sp>
        <p:nvSpPr>
          <p:cNvPr id="3" name="Title 2"/>
          <p:cNvSpPr>
            <a:spLocks noGrp="1"/>
          </p:cNvSpPr>
          <p:nvPr>
            <p:ph type="title"/>
          </p:nvPr>
        </p:nvSpPr>
        <p:spPr/>
        <p:txBody>
          <a:bodyPr/>
          <a:lstStyle/>
          <a:p>
            <a:r>
              <a:rPr lang="en-US" dirty="0" smtClean="0"/>
              <a:t>Sounding apparatus</a:t>
            </a:r>
            <a:endParaRPr lang="en-US" dirty="0"/>
          </a:p>
        </p:txBody>
      </p:sp>
      <p:pic>
        <p:nvPicPr>
          <p:cNvPr id="4" name="Picture 3"/>
          <p:cNvPicPr>
            <a:picLocks noChangeAspect="1"/>
          </p:cNvPicPr>
          <p:nvPr/>
        </p:nvPicPr>
        <p:blipFill>
          <a:blip r:embed="rId4"/>
          <a:stretch>
            <a:fillRect/>
          </a:stretch>
        </p:blipFill>
        <p:spPr>
          <a:xfrm>
            <a:off x="5628923" y="2102556"/>
            <a:ext cx="1498600" cy="3556000"/>
          </a:xfrm>
          <a:prstGeom prst="rect">
            <a:avLst/>
          </a:prstGeom>
        </p:spPr>
      </p:pic>
    </p:spTree>
    <p:extLst>
      <p:ext uri="{BB962C8B-B14F-4D97-AF65-F5344CB8AC3E}">
        <p14:creationId xmlns:p14="http://schemas.microsoft.com/office/powerpoint/2010/main" val="2869874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“Sounding” by sound</a:t>
            </a:r>
            <a:endParaRPr lang="en-US" dirty="0"/>
          </a:p>
        </p:txBody>
      </p:sp>
      <p:sp>
        <p:nvSpPr>
          <p:cNvPr id="3" name="TextBox 2"/>
          <p:cNvSpPr txBox="1"/>
          <p:nvPr/>
        </p:nvSpPr>
        <p:spPr>
          <a:xfrm>
            <a:off x="3154398" y="3632111"/>
            <a:ext cx="2790886" cy="369332"/>
          </a:xfrm>
          <a:prstGeom prst="rect">
            <a:avLst/>
          </a:prstGeom>
          <a:noFill/>
        </p:spPr>
        <p:txBody>
          <a:bodyPr wrap="none" rtlCol="0">
            <a:spAutoFit/>
          </a:bodyPr>
          <a:lstStyle/>
          <a:p>
            <a:r>
              <a:rPr lang="en-US" dirty="0" smtClean="0"/>
              <a:t>3.5 </a:t>
            </a:r>
            <a:r>
              <a:rPr lang="en-US" dirty="0" err="1" smtClean="0"/>
              <a:t>khz</a:t>
            </a:r>
            <a:r>
              <a:rPr lang="en-US" dirty="0" smtClean="0"/>
              <a:t> diagram and picture</a:t>
            </a:r>
            <a:endParaRPr lang="en-US" dirty="0"/>
          </a:p>
        </p:txBody>
      </p:sp>
      <p:pic>
        <p:nvPicPr>
          <p:cNvPr id="4" name="Picture 3"/>
          <p:cNvPicPr>
            <a:picLocks noChangeAspect="1"/>
          </p:cNvPicPr>
          <p:nvPr/>
        </p:nvPicPr>
        <p:blipFill>
          <a:blip r:embed="rId3"/>
          <a:stretch>
            <a:fillRect/>
          </a:stretch>
        </p:blipFill>
        <p:spPr>
          <a:xfrm>
            <a:off x="2817090" y="1513989"/>
            <a:ext cx="3671455" cy="5257453"/>
          </a:xfrm>
          <a:prstGeom prst="rect">
            <a:avLst/>
          </a:prstGeom>
        </p:spPr>
      </p:pic>
    </p:spTree>
    <p:extLst>
      <p:ext uri="{BB962C8B-B14F-4D97-AF65-F5344CB8AC3E}">
        <p14:creationId xmlns:p14="http://schemas.microsoft.com/office/powerpoint/2010/main" val="3884518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480494" y="0"/>
            <a:ext cx="8206306" cy="4291289"/>
          </a:xfrm>
          <a:prstGeom prst="rect">
            <a:avLst/>
          </a:prstGeom>
        </p:spPr>
      </p:pic>
      <p:pic>
        <p:nvPicPr>
          <p:cNvPr id="4" name="Picture 3"/>
          <p:cNvPicPr>
            <a:picLocks noChangeAspect="1"/>
          </p:cNvPicPr>
          <p:nvPr/>
        </p:nvPicPr>
        <p:blipFill>
          <a:blip r:embed="rId4"/>
          <a:stretch>
            <a:fillRect/>
          </a:stretch>
        </p:blipFill>
        <p:spPr>
          <a:xfrm>
            <a:off x="2908038" y="4556015"/>
            <a:ext cx="3401875" cy="2301984"/>
          </a:xfrm>
          <a:prstGeom prst="rect">
            <a:avLst/>
          </a:prstGeom>
        </p:spPr>
      </p:pic>
      <p:sp>
        <p:nvSpPr>
          <p:cNvPr id="5" name="TextBox 4"/>
          <p:cNvSpPr txBox="1"/>
          <p:nvPr/>
        </p:nvSpPr>
        <p:spPr>
          <a:xfrm>
            <a:off x="249261" y="4849565"/>
            <a:ext cx="2658778" cy="1754327"/>
          </a:xfrm>
          <a:prstGeom prst="rect">
            <a:avLst/>
          </a:prstGeom>
          <a:noFill/>
        </p:spPr>
        <p:txBody>
          <a:bodyPr wrap="square" rtlCol="0">
            <a:spAutoFit/>
          </a:bodyPr>
          <a:lstStyle/>
          <a:p>
            <a:r>
              <a:rPr lang="en-US" dirty="0" smtClean="0"/>
              <a:t>Range = (1/2)*sound speed*echo time</a:t>
            </a:r>
          </a:p>
          <a:p>
            <a:endParaRPr lang="en-US" dirty="0"/>
          </a:p>
          <a:p>
            <a:r>
              <a:rPr lang="en-US" dirty="0" smtClean="0"/>
              <a:t>Higher frequencies– more reflection, less penetration</a:t>
            </a:r>
            <a:endParaRPr lang="en-US" dirty="0"/>
          </a:p>
        </p:txBody>
      </p:sp>
    </p:spTree>
    <p:extLst>
      <p:ext uri="{BB962C8B-B14F-4D97-AF65-F5344CB8AC3E}">
        <p14:creationId xmlns:p14="http://schemas.microsoft.com/office/powerpoint/2010/main" val="160502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Observations</a:t>
            </a:r>
            <a:endParaRPr lang="en-US" dirty="0"/>
          </a:p>
        </p:txBody>
      </p:sp>
      <p:sp>
        <p:nvSpPr>
          <p:cNvPr id="3" name="Content Placeholder 2"/>
          <p:cNvSpPr>
            <a:spLocks noGrp="1"/>
          </p:cNvSpPr>
          <p:nvPr>
            <p:ph idx="1"/>
          </p:nvPr>
        </p:nvSpPr>
        <p:spPr/>
        <p:txBody>
          <a:bodyPr/>
          <a:lstStyle/>
          <a:p>
            <a:r>
              <a:rPr lang="en-US" dirty="0" smtClean="0"/>
              <a:t>Shipboard Oceanography – then and now</a:t>
            </a:r>
          </a:p>
          <a:p>
            <a:r>
              <a:rPr lang="en-US" dirty="0" smtClean="0"/>
              <a:t>Other 21</a:t>
            </a:r>
            <a:r>
              <a:rPr lang="en-US" baseline="30000" dirty="0" smtClean="0"/>
              <a:t>st</a:t>
            </a:r>
            <a:r>
              <a:rPr lang="en-US" dirty="0" smtClean="0"/>
              <a:t> century tools</a:t>
            </a:r>
          </a:p>
          <a:p>
            <a:pPr lvl="1"/>
            <a:r>
              <a:rPr lang="en-US" dirty="0" smtClean="0"/>
              <a:t>Moorings</a:t>
            </a:r>
          </a:p>
          <a:p>
            <a:pPr lvl="1"/>
            <a:r>
              <a:rPr lang="en-US" dirty="0" smtClean="0"/>
              <a:t>Drifters</a:t>
            </a:r>
          </a:p>
          <a:p>
            <a:pPr lvl="1"/>
            <a:r>
              <a:rPr lang="en-US" dirty="0" smtClean="0"/>
              <a:t>Submersibles</a:t>
            </a:r>
          </a:p>
          <a:p>
            <a:pPr lvl="1"/>
            <a:r>
              <a:rPr lang="en-US" dirty="0" smtClean="0"/>
              <a:t>Autonomous vehicles</a:t>
            </a:r>
          </a:p>
          <a:p>
            <a:pPr lvl="1"/>
            <a:r>
              <a:rPr lang="en-US" dirty="0" smtClean="0"/>
              <a:t>Satellites</a:t>
            </a:r>
          </a:p>
          <a:p>
            <a:endParaRPr lang="en-US" dirty="0" smtClean="0"/>
          </a:p>
          <a:p>
            <a:endParaRPr lang="en-US" dirty="0" smtClean="0"/>
          </a:p>
        </p:txBody>
      </p:sp>
    </p:spTree>
    <p:extLst>
      <p:ext uri="{BB962C8B-B14F-4D97-AF65-F5344CB8AC3E}">
        <p14:creationId xmlns:p14="http://schemas.microsoft.com/office/powerpoint/2010/main" val="2945880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4398" y="3632111"/>
            <a:ext cx="2790886" cy="369332"/>
          </a:xfrm>
          <a:prstGeom prst="rect">
            <a:avLst/>
          </a:prstGeom>
          <a:noFill/>
        </p:spPr>
        <p:txBody>
          <a:bodyPr wrap="none" rtlCol="0">
            <a:spAutoFit/>
          </a:bodyPr>
          <a:lstStyle/>
          <a:p>
            <a:r>
              <a:rPr lang="en-US" dirty="0" smtClean="0"/>
              <a:t>3.5 </a:t>
            </a:r>
            <a:r>
              <a:rPr lang="en-US" dirty="0" err="1" smtClean="0"/>
              <a:t>khz</a:t>
            </a:r>
            <a:r>
              <a:rPr lang="en-US" dirty="0" smtClean="0"/>
              <a:t> diagram and picture</a:t>
            </a:r>
            <a:endParaRPr lang="en-US" dirty="0"/>
          </a:p>
        </p:txBody>
      </p:sp>
      <p:pic>
        <p:nvPicPr>
          <p:cNvPr id="4" name="Picture 3"/>
          <p:cNvPicPr>
            <a:picLocks noChangeAspect="1"/>
          </p:cNvPicPr>
          <p:nvPr/>
        </p:nvPicPr>
        <p:blipFill>
          <a:blip r:embed="rId3"/>
          <a:stretch>
            <a:fillRect/>
          </a:stretch>
        </p:blipFill>
        <p:spPr>
          <a:xfrm>
            <a:off x="2817090" y="1513989"/>
            <a:ext cx="3671455" cy="5257453"/>
          </a:xfrm>
          <a:prstGeom prst="rect">
            <a:avLst/>
          </a:prstGeom>
        </p:spPr>
      </p:pic>
      <p:sp>
        <p:nvSpPr>
          <p:cNvPr id="5" name="Title 4"/>
          <p:cNvSpPr>
            <a:spLocks noGrp="1"/>
          </p:cNvSpPr>
          <p:nvPr>
            <p:ph type="title"/>
          </p:nvPr>
        </p:nvSpPr>
        <p:spPr/>
        <p:txBody>
          <a:bodyPr/>
          <a:lstStyle/>
          <a:p>
            <a:r>
              <a:rPr lang="en-US" dirty="0" smtClean="0"/>
              <a:t>Single Beam 3.5 kHz</a:t>
            </a:r>
            <a:endParaRPr lang="en-US" dirty="0"/>
          </a:p>
        </p:txBody>
      </p:sp>
    </p:spTree>
    <p:extLst>
      <p:ext uri="{BB962C8B-B14F-4D97-AF65-F5344CB8AC3E}">
        <p14:creationId xmlns:p14="http://schemas.microsoft.com/office/powerpoint/2010/main" val="3915774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8" descr="sonar_multibeam_top_28988.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6610" y="914400"/>
            <a:ext cx="31750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TextBox 11"/>
          <p:cNvSpPr txBox="1">
            <a:spLocks noChangeArrowheads="1"/>
          </p:cNvSpPr>
          <p:nvPr/>
        </p:nvSpPr>
        <p:spPr bwMode="auto">
          <a:xfrm>
            <a:off x="5410200" y="5181600"/>
            <a:ext cx="3525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buFontTx/>
              <a:buChar char="-"/>
            </a:pPr>
            <a:r>
              <a:rPr lang="en-US"/>
              <a:t>like mowing the lawn:  be sure</a:t>
            </a:r>
          </a:p>
          <a:p>
            <a:pPr eaLnBrk="1" hangingPunct="1"/>
            <a:r>
              <a:rPr lang="en-US"/>
              <a:t> you have overlapping </a:t>
            </a:r>
            <a:r>
              <a:rPr lang="ja-JP" altLang="en-US"/>
              <a:t>“</a:t>
            </a:r>
            <a:r>
              <a:rPr lang="en-US" altLang="ja-JP"/>
              <a:t>swathes</a:t>
            </a:r>
            <a:r>
              <a:rPr lang="ja-JP" altLang="en-US"/>
              <a:t>”</a:t>
            </a:r>
            <a:endParaRPr lang="en-US"/>
          </a:p>
        </p:txBody>
      </p:sp>
      <p:pic>
        <p:nvPicPr>
          <p:cNvPr id="7" name="Content Placeholder 4"/>
          <p:cNvPicPr>
            <a:picLocks noChangeAspect="1"/>
          </p:cNvPicPr>
          <p:nvPr/>
        </p:nvPicPr>
        <p:blipFill>
          <a:blip r:embed="rId3"/>
          <a:srcRect t="-47456" b="-47456"/>
          <a:stretch>
            <a:fillRect/>
          </a:stretch>
        </p:blipFill>
        <p:spPr>
          <a:xfrm>
            <a:off x="-26917" y="-571"/>
            <a:ext cx="5823527" cy="3202716"/>
          </a:xfrm>
          <a:prstGeom prst="rect">
            <a:avLst/>
          </a:prstGeom>
        </p:spPr>
      </p:pic>
      <p:pic>
        <p:nvPicPr>
          <p:cNvPr id="3" name="Picture 2"/>
          <p:cNvPicPr>
            <a:picLocks noChangeAspect="1"/>
          </p:cNvPicPr>
          <p:nvPr/>
        </p:nvPicPr>
        <p:blipFill>
          <a:blip r:embed="rId4"/>
          <a:stretch>
            <a:fillRect/>
          </a:stretch>
        </p:blipFill>
        <p:spPr>
          <a:xfrm>
            <a:off x="33273" y="2458387"/>
            <a:ext cx="5358605" cy="4391907"/>
          </a:xfrm>
          <a:prstGeom prst="rect">
            <a:avLst/>
          </a:prstGeom>
        </p:spPr>
      </p:pic>
      <p:sp>
        <p:nvSpPr>
          <p:cNvPr id="39937" name="TextBox 1"/>
          <p:cNvSpPr txBox="1">
            <a:spLocks noChangeArrowheads="1"/>
          </p:cNvSpPr>
          <p:nvPr/>
        </p:nvSpPr>
        <p:spPr bwMode="auto">
          <a:xfrm>
            <a:off x="609600" y="231100"/>
            <a:ext cx="836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dirty="0" smtClean="0"/>
              <a:t> </a:t>
            </a:r>
            <a:r>
              <a:rPr lang="en-US" dirty="0"/>
              <a:t>Multi-beam Echo Sounder:  measure ocean bathymetry with ship (10-5000m)</a:t>
            </a:r>
          </a:p>
        </p:txBody>
      </p:sp>
    </p:spTree>
    <p:extLst>
      <p:ext uri="{BB962C8B-B14F-4D97-AF65-F5344CB8AC3E}">
        <p14:creationId xmlns:p14="http://schemas.microsoft.com/office/powerpoint/2010/main" val="2523778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7067" y="205822"/>
            <a:ext cx="3934894" cy="6280091"/>
          </a:xfrm>
          <a:prstGeom prst="rect">
            <a:avLst/>
          </a:prstGeom>
        </p:spPr>
      </p:pic>
      <p:sp>
        <p:nvSpPr>
          <p:cNvPr id="4" name="TextBox 3"/>
          <p:cNvSpPr txBox="1"/>
          <p:nvPr/>
        </p:nvSpPr>
        <p:spPr>
          <a:xfrm>
            <a:off x="4957021" y="5551739"/>
            <a:ext cx="3750396" cy="369332"/>
          </a:xfrm>
          <a:prstGeom prst="rect">
            <a:avLst/>
          </a:prstGeom>
          <a:noFill/>
        </p:spPr>
        <p:txBody>
          <a:bodyPr wrap="none" rtlCol="0">
            <a:spAutoFit/>
          </a:bodyPr>
          <a:lstStyle/>
          <a:p>
            <a:r>
              <a:rPr lang="en-US" dirty="0" smtClean="0"/>
              <a:t>Miller-Casella Deep Sea Thermometer</a:t>
            </a:r>
            <a:endParaRPr lang="en-US" dirty="0"/>
          </a:p>
        </p:txBody>
      </p:sp>
    </p:spTree>
    <p:extLst>
      <p:ext uri="{BB962C8B-B14F-4D97-AF65-F5344CB8AC3E}">
        <p14:creationId xmlns:p14="http://schemas.microsoft.com/office/powerpoint/2010/main" val="3053440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609600" y="381000"/>
            <a:ext cx="84121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dirty="0">
                <a:solidFill>
                  <a:srgbClr val="FF0000"/>
                </a:solidFill>
              </a:rPr>
              <a:t>	Conductivity-Temperature-Depth (CTD):  measures T and S (density )in ocean</a:t>
            </a:r>
          </a:p>
        </p:txBody>
      </p:sp>
      <p:pic>
        <p:nvPicPr>
          <p:cNvPr id="37890" name="Picture 7" descr="ctdmain_12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ctdlarge2_13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66800"/>
            <a:ext cx="28575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TextBox 9"/>
          <p:cNvSpPr txBox="1">
            <a:spLocks noChangeArrowheads="1"/>
          </p:cNvSpPr>
          <p:nvPr/>
        </p:nvSpPr>
        <p:spPr bwMode="auto">
          <a:xfrm>
            <a:off x="838200" y="4800600"/>
            <a:ext cx="62293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a:t>deployed off ship usually; </a:t>
            </a:r>
          </a:p>
          <a:p>
            <a:pPr eaLnBrk="1" hangingPunct="1"/>
            <a:r>
              <a:rPr lang="en-US"/>
              <a:t>data fed back to ship in realtime</a:t>
            </a:r>
          </a:p>
          <a:p>
            <a:pPr eaLnBrk="1" hangingPunct="1"/>
            <a:r>
              <a:rPr lang="en-US"/>
              <a:t>Niskin bottles sample ocean water at predetermined depths</a:t>
            </a:r>
          </a:p>
          <a:p>
            <a:pPr eaLnBrk="1" hangingPunct="1"/>
            <a:r>
              <a:rPr lang="ja-JP" altLang="en-US"/>
              <a:t>“</a:t>
            </a:r>
            <a:r>
              <a:rPr lang="en-US" altLang="ja-JP"/>
              <a:t>casts</a:t>
            </a:r>
            <a:r>
              <a:rPr lang="ja-JP" altLang="en-US"/>
              <a:t>”</a:t>
            </a:r>
            <a:r>
              <a:rPr lang="en-US" altLang="ja-JP"/>
              <a:t> can take many hours</a:t>
            </a:r>
            <a:endParaRPr lang="en-US"/>
          </a:p>
        </p:txBody>
      </p:sp>
    </p:spTree>
    <p:extLst>
      <p:ext uri="{BB962C8B-B14F-4D97-AF65-F5344CB8AC3E}">
        <p14:creationId xmlns:p14="http://schemas.microsoft.com/office/powerpoint/2010/main" val="3976290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Dredge and Trawls</a:t>
            </a:r>
            <a:endParaRPr lang="en-US" dirty="0"/>
          </a:p>
        </p:txBody>
      </p:sp>
      <p:pic>
        <p:nvPicPr>
          <p:cNvPr id="3" name="Picture 2"/>
          <p:cNvPicPr>
            <a:picLocks noChangeAspect="1"/>
          </p:cNvPicPr>
          <p:nvPr/>
        </p:nvPicPr>
        <p:blipFill>
          <a:blip r:embed="rId3"/>
          <a:stretch>
            <a:fillRect/>
          </a:stretch>
        </p:blipFill>
        <p:spPr>
          <a:xfrm>
            <a:off x="830373" y="1539646"/>
            <a:ext cx="2540000" cy="4940300"/>
          </a:xfrm>
          <a:prstGeom prst="rect">
            <a:avLst/>
          </a:prstGeom>
        </p:spPr>
      </p:pic>
      <p:pic>
        <p:nvPicPr>
          <p:cNvPr id="4" name="Picture 3"/>
          <p:cNvPicPr>
            <a:picLocks noChangeAspect="1"/>
          </p:cNvPicPr>
          <p:nvPr/>
        </p:nvPicPr>
        <p:blipFill>
          <a:blip r:embed="rId4"/>
          <a:stretch>
            <a:fillRect/>
          </a:stretch>
        </p:blipFill>
        <p:spPr>
          <a:xfrm>
            <a:off x="5145479" y="1639628"/>
            <a:ext cx="2540000" cy="4330700"/>
          </a:xfrm>
          <a:prstGeom prst="rect">
            <a:avLst/>
          </a:prstGeom>
        </p:spPr>
      </p:pic>
      <p:sp>
        <p:nvSpPr>
          <p:cNvPr id="5" name="TextBox 4"/>
          <p:cNvSpPr txBox="1"/>
          <p:nvPr/>
        </p:nvSpPr>
        <p:spPr>
          <a:xfrm>
            <a:off x="1720581" y="6533375"/>
            <a:ext cx="846055" cy="369332"/>
          </a:xfrm>
          <a:prstGeom prst="rect">
            <a:avLst/>
          </a:prstGeom>
          <a:noFill/>
        </p:spPr>
        <p:txBody>
          <a:bodyPr wrap="none" rtlCol="0">
            <a:spAutoFit/>
          </a:bodyPr>
          <a:lstStyle/>
          <a:p>
            <a:r>
              <a:rPr lang="en-US" dirty="0" smtClean="0"/>
              <a:t>dredge</a:t>
            </a:r>
            <a:endParaRPr lang="en-US" dirty="0"/>
          </a:p>
        </p:txBody>
      </p:sp>
      <p:sp>
        <p:nvSpPr>
          <p:cNvPr id="6" name="TextBox 5"/>
          <p:cNvSpPr txBox="1"/>
          <p:nvPr/>
        </p:nvSpPr>
        <p:spPr>
          <a:xfrm>
            <a:off x="6076655" y="6295280"/>
            <a:ext cx="752167" cy="369332"/>
          </a:xfrm>
          <a:prstGeom prst="rect">
            <a:avLst/>
          </a:prstGeom>
          <a:noFill/>
        </p:spPr>
        <p:txBody>
          <a:bodyPr wrap="none" rtlCol="0">
            <a:spAutoFit/>
          </a:bodyPr>
          <a:lstStyle/>
          <a:p>
            <a:r>
              <a:rPr lang="en-US" dirty="0" smtClean="0"/>
              <a:t>sieves</a:t>
            </a:r>
            <a:endParaRPr lang="en-US" dirty="0"/>
          </a:p>
        </p:txBody>
      </p:sp>
    </p:spTree>
    <p:extLst>
      <p:ext uri="{BB962C8B-B14F-4D97-AF65-F5344CB8AC3E}">
        <p14:creationId xmlns:p14="http://schemas.microsoft.com/office/powerpoint/2010/main" val="1768221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p:cNvSpPr txBox="1">
            <a:spLocks noChangeArrowheads="1"/>
          </p:cNvSpPr>
          <p:nvPr/>
        </p:nvSpPr>
        <p:spPr bwMode="auto">
          <a:xfrm>
            <a:off x="609600" y="381000"/>
            <a:ext cx="766987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marL="0" indent="0" eaLnBrk="1" hangingPunct="1"/>
            <a:r>
              <a:rPr lang="en-US" dirty="0">
                <a:solidFill>
                  <a:srgbClr val="FF0000"/>
                </a:solidFill>
              </a:rPr>
              <a:t>MOCNESS:  multiple open and closing net with an environmental sampling</a:t>
            </a:r>
          </a:p>
          <a:p>
            <a:pPr eaLnBrk="1" hangingPunct="1"/>
            <a:r>
              <a:rPr lang="en-US" dirty="0">
                <a:solidFill>
                  <a:srgbClr val="FF0000"/>
                </a:solidFill>
              </a:rPr>
              <a:t>	system; used to collect plankton</a:t>
            </a:r>
          </a:p>
        </p:txBody>
      </p:sp>
      <p:pic>
        <p:nvPicPr>
          <p:cNvPr id="40962" name="Picture 6" descr="mocness_n1_408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2662238"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10" descr="hauling_nets_194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9463" y="890588"/>
            <a:ext cx="4249737" cy="566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12" descr="plankt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38862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9187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9500" y="914400"/>
            <a:ext cx="6985000" cy="5029200"/>
          </a:xfrm>
          <a:prstGeom prst="rect">
            <a:avLst/>
          </a:prstGeom>
        </p:spPr>
      </p:pic>
      <p:sp>
        <p:nvSpPr>
          <p:cNvPr id="3" name="TextBox 2"/>
          <p:cNvSpPr txBox="1"/>
          <p:nvPr/>
        </p:nvSpPr>
        <p:spPr>
          <a:xfrm>
            <a:off x="692727" y="6557818"/>
            <a:ext cx="3986976" cy="369332"/>
          </a:xfrm>
          <a:prstGeom prst="rect">
            <a:avLst/>
          </a:prstGeom>
          <a:noFill/>
        </p:spPr>
        <p:txBody>
          <a:bodyPr wrap="none" rtlCol="0">
            <a:spAutoFit/>
          </a:bodyPr>
          <a:lstStyle/>
          <a:p>
            <a:r>
              <a:rPr lang="en-US" dirty="0" smtClean="0"/>
              <a:t>Dredging for volcanic rocks on R/V Knorr</a:t>
            </a:r>
            <a:endParaRPr lang="en-US" dirty="0"/>
          </a:p>
        </p:txBody>
      </p:sp>
    </p:spTree>
    <p:extLst>
      <p:ext uri="{BB962C8B-B14F-4D97-AF65-F5344CB8AC3E}">
        <p14:creationId xmlns:p14="http://schemas.microsoft.com/office/powerpoint/2010/main" val="1316753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endParaRPr lang="en-US" smtClean="0"/>
          </a:p>
        </p:txBody>
      </p:sp>
      <p:sp>
        <p:nvSpPr>
          <p:cNvPr id="16387" name="Rectangle 3"/>
          <p:cNvSpPr>
            <a:spLocks noGrp="1" noChangeArrowheads="1"/>
          </p:cNvSpPr>
          <p:nvPr>
            <p:ph type="body" idx="1"/>
          </p:nvPr>
        </p:nvSpPr>
        <p:spPr/>
        <p:txBody>
          <a:bodyPr/>
          <a:lstStyle/>
          <a:p>
            <a:pPr eaLnBrk="1" hangingPunct="1">
              <a:defRPr/>
            </a:pPr>
            <a:endParaRPr lang="en-US" smtClean="0"/>
          </a:p>
        </p:txBody>
      </p:sp>
      <p:pic>
        <p:nvPicPr>
          <p:cNvPr id="27651" name="Picture 4" descr="knr166asgg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13" y="1047750"/>
            <a:ext cx="6351587"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6308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032000" y="1727200"/>
            <a:ext cx="5080000" cy="3390900"/>
          </a:xfrm>
          <a:prstGeom prst="rect">
            <a:avLst/>
          </a:prstGeom>
        </p:spPr>
      </p:pic>
    </p:spTree>
    <p:extLst>
      <p:ext uri="{BB962C8B-B14F-4D97-AF65-F5344CB8AC3E}">
        <p14:creationId xmlns:p14="http://schemas.microsoft.com/office/powerpoint/2010/main" val="3083948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Box 4"/>
          <p:cNvSpPr txBox="1">
            <a:spLocks noChangeArrowheads="1"/>
          </p:cNvSpPr>
          <p:nvPr/>
        </p:nvSpPr>
        <p:spPr bwMode="auto">
          <a:xfrm>
            <a:off x="519660" y="191922"/>
            <a:ext cx="858279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sz="1600" dirty="0" smtClean="0">
                <a:solidFill>
                  <a:srgbClr val="FF0000"/>
                </a:solidFill>
              </a:rPr>
              <a:t>Acoustic </a:t>
            </a:r>
            <a:r>
              <a:rPr lang="en-US" sz="1600" dirty="0">
                <a:solidFill>
                  <a:srgbClr val="FF0000"/>
                </a:solidFill>
              </a:rPr>
              <a:t>Doppler Current Profiler (ADCP):  measure velocity in ocean by </a:t>
            </a:r>
          </a:p>
          <a:p>
            <a:pPr eaLnBrk="1" hangingPunct="1"/>
            <a:r>
              <a:rPr lang="en-US" sz="1600" dirty="0">
                <a:solidFill>
                  <a:srgbClr val="FF0000"/>
                </a:solidFill>
              </a:rPr>
              <a:t>pinging sound waves and analyzing the return wave</a:t>
            </a:r>
          </a:p>
        </p:txBody>
      </p:sp>
      <p:pic>
        <p:nvPicPr>
          <p:cNvPr id="3" name="Picture 2"/>
          <p:cNvPicPr>
            <a:picLocks noChangeAspect="1"/>
          </p:cNvPicPr>
          <p:nvPr/>
        </p:nvPicPr>
        <p:blipFill>
          <a:blip r:embed="rId3"/>
          <a:stretch>
            <a:fillRect/>
          </a:stretch>
        </p:blipFill>
        <p:spPr>
          <a:xfrm>
            <a:off x="178955" y="1043446"/>
            <a:ext cx="6236835" cy="4812103"/>
          </a:xfrm>
          <a:prstGeom prst="rect">
            <a:avLst/>
          </a:prstGeom>
        </p:spPr>
      </p:pic>
      <p:sp>
        <p:nvSpPr>
          <p:cNvPr id="4" name="Rectangle 3"/>
          <p:cNvSpPr/>
          <p:nvPr/>
        </p:nvSpPr>
        <p:spPr>
          <a:xfrm>
            <a:off x="178955" y="6122299"/>
            <a:ext cx="4857740" cy="369332"/>
          </a:xfrm>
          <a:prstGeom prst="rect">
            <a:avLst/>
          </a:prstGeom>
        </p:spPr>
        <p:txBody>
          <a:bodyPr wrap="square">
            <a:spAutoFit/>
          </a:bodyPr>
          <a:lstStyle/>
          <a:p>
            <a:r>
              <a:rPr lang="en-US" dirty="0" smtClean="0"/>
              <a:t>http://</a:t>
            </a:r>
            <a:r>
              <a:rPr lang="en-US" dirty="0" err="1" smtClean="0"/>
              <a:t>chair.pa.msu.edu</a:t>
            </a:r>
            <a:r>
              <a:rPr lang="en-US" dirty="0" smtClean="0"/>
              <a:t>/applets/</a:t>
            </a:r>
            <a:r>
              <a:rPr lang="en-US" dirty="0" err="1" smtClean="0"/>
              <a:t>doppler</a:t>
            </a:r>
            <a:r>
              <a:rPr lang="en-US" dirty="0" smtClean="0"/>
              <a:t>/</a:t>
            </a:r>
            <a:r>
              <a:rPr lang="en-US" dirty="0" err="1" smtClean="0"/>
              <a:t>a.htm</a:t>
            </a:r>
            <a:endParaRPr lang="en-US" dirty="0"/>
          </a:p>
        </p:txBody>
      </p:sp>
      <p:pic>
        <p:nvPicPr>
          <p:cNvPr id="33797" name="Picture 5" descr="adcp_fig1_169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5769" y="3853296"/>
            <a:ext cx="3578231" cy="2926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1279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9820"/>
            <a:ext cx="8229600" cy="1143000"/>
          </a:xfrm>
        </p:spPr>
        <p:txBody>
          <a:bodyPr/>
          <a:lstStyle/>
          <a:p>
            <a:r>
              <a:rPr lang="en-US" dirty="0" smtClean="0"/>
              <a:t>Challenger Expedition 1872-1876 </a:t>
            </a:r>
            <a:endParaRPr lang="en-US" dirty="0"/>
          </a:p>
        </p:txBody>
      </p:sp>
      <p:pic>
        <p:nvPicPr>
          <p:cNvPr id="5" name="Picture 9" descr="FG01_13"/>
          <p:cNvPicPr>
            <a:picLocks noChangeAspect="1" noChangeArrowheads="1"/>
          </p:cNvPicPr>
          <p:nvPr/>
        </p:nvPicPr>
        <p:blipFill>
          <a:blip r:embed="rId3">
            <a:extLst>
              <a:ext uri="{28A0092B-C50C-407E-A947-70E740481C1C}">
                <a14:useLocalDpi xmlns:a14="http://schemas.microsoft.com/office/drawing/2010/main" val="0"/>
              </a:ext>
            </a:extLst>
          </a:blip>
          <a:srcRect b="4546"/>
          <a:stretch>
            <a:fillRect/>
          </a:stretch>
        </p:blipFill>
        <p:spPr bwMode="auto">
          <a:xfrm>
            <a:off x="2057400" y="1089929"/>
            <a:ext cx="7086600"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2"/>
          <p:cNvSpPr>
            <a:spLocks noChangeArrowheads="1"/>
          </p:cNvSpPr>
          <p:nvPr/>
        </p:nvSpPr>
        <p:spPr bwMode="auto">
          <a:xfrm>
            <a:off x="3340681" y="1244252"/>
            <a:ext cx="22113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dirty="0"/>
              <a:t>HMS </a:t>
            </a:r>
            <a:r>
              <a:rPr lang="en-US" sz="1800" i="1" dirty="0"/>
              <a:t>Challenger</a:t>
            </a:r>
          </a:p>
        </p:txBody>
      </p:sp>
      <p:sp>
        <p:nvSpPr>
          <p:cNvPr id="7" name="Rectangle 6"/>
          <p:cNvSpPr/>
          <p:nvPr/>
        </p:nvSpPr>
        <p:spPr>
          <a:xfrm>
            <a:off x="196723" y="4184213"/>
            <a:ext cx="4572000" cy="2585323"/>
          </a:xfrm>
          <a:prstGeom prst="rect">
            <a:avLst/>
          </a:prstGeom>
        </p:spPr>
        <p:txBody>
          <a:bodyPr>
            <a:spAutoFit/>
          </a:bodyPr>
          <a:lstStyle/>
          <a:p>
            <a:pPr algn="ctr"/>
            <a:r>
              <a:rPr lang="en-US" dirty="0" smtClean="0"/>
              <a:t>Crew:  243</a:t>
            </a:r>
          </a:p>
          <a:p>
            <a:pPr algn="ctr"/>
            <a:r>
              <a:rPr lang="en-US" dirty="0" smtClean="0"/>
              <a:t>Scientists:  6</a:t>
            </a:r>
          </a:p>
          <a:p>
            <a:pPr algn="ctr"/>
            <a:r>
              <a:rPr lang="en-US" dirty="0" smtClean="0"/>
              <a:t>Duration of Expedition:  4 years </a:t>
            </a:r>
          </a:p>
          <a:p>
            <a:pPr algn="ctr"/>
            <a:r>
              <a:rPr lang="en-US" dirty="0" smtClean="0"/>
              <a:t>Distance sailed:  127,000 km (68,890 miles)</a:t>
            </a:r>
          </a:p>
          <a:p>
            <a:pPr algn="ctr"/>
            <a:r>
              <a:rPr lang="en-US" dirty="0" smtClean="0"/>
              <a:t>Number of sampling stations:  362 </a:t>
            </a:r>
          </a:p>
          <a:p>
            <a:pPr algn="ctr"/>
            <a:r>
              <a:rPr lang="en-US" dirty="0" smtClean="0"/>
              <a:t>Number of depth soundings made:  492 </a:t>
            </a:r>
          </a:p>
          <a:p>
            <a:pPr algn="ctr"/>
            <a:r>
              <a:rPr lang="en-US" dirty="0" smtClean="0"/>
              <a:t>Number of dredges taken:  133 </a:t>
            </a:r>
          </a:p>
          <a:p>
            <a:pPr algn="ctr"/>
            <a:r>
              <a:rPr lang="en-US" dirty="0" smtClean="0"/>
              <a:t>Number of new species of animals and plants discovered:  4,700</a:t>
            </a:r>
            <a:endParaRPr lang="en-US" dirty="0"/>
          </a:p>
        </p:txBody>
      </p:sp>
    </p:spTree>
    <p:extLst>
      <p:ext uri="{BB962C8B-B14F-4D97-AF65-F5344CB8AC3E}">
        <p14:creationId xmlns:p14="http://schemas.microsoft.com/office/powerpoint/2010/main" val="40905169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Modern oceanography </a:t>
            </a:r>
            <a:br>
              <a:rPr lang="en-US" dirty="0" smtClean="0"/>
            </a:br>
            <a:r>
              <a:rPr lang="en-US" dirty="0" smtClean="0"/>
              <a:t>rarely conducted by ship</a:t>
            </a:r>
            <a:endParaRPr lang="en-US" dirty="0"/>
          </a:p>
        </p:txBody>
      </p:sp>
      <p:sp>
        <p:nvSpPr>
          <p:cNvPr id="3" name="Content Placeholder 2"/>
          <p:cNvSpPr>
            <a:spLocks noGrp="1"/>
          </p:cNvSpPr>
          <p:nvPr>
            <p:ph idx="1"/>
          </p:nvPr>
        </p:nvSpPr>
        <p:spPr/>
        <p:txBody>
          <a:bodyPr/>
          <a:lstStyle/>
          <a:p>
            <a:r>
              <a:rPr lang="en-US" dirty="0" smtClean="0"/>
              <a:t>Moored and ocean bottom </a:t>
            </a:r>
            <a:r>
              <a:rPr lang="en-US" dirty="0" smtClean="0"/>
              <a:t>instrumentation</a:t>
            </a:r>
          </a:p>
        </p:txBody>
      </p:sp>
      <p:pic>
        <p:nvPicPr>
          <p:cNvPr id="7" name="Picture 6"/>
          <p:cNvPicPr>
            <a:picLocks noChangeAspect="1"/>
          </p:cNvPicPr>
          <p:nvPr/>
        </p:nvPicPr>
        <p:blipFill>
          <a:blip r:embed="rId2"/>
          <a:stretch>
            <a:fillRect/>
          </a:stretch>
        </p:blipFill>
        <p:spPr>
          <a:xfrm>
            <a:off x="0" y="2398426"/>
            <a:ext cx="9144000" cy="3200400"/>
          </a:xfrm>
          <a:prstGeom prst="rect">
            <a:avLst/>
          </a:prstGeom>
        </p:spPr>
      </p:pic>
      <p:sp>
        <p:nvSpPr>
          <p:cNvPr id="8" name="TextBox 7"/>
          <p:cNvSpPr txBox="1"/>
          <p:nvPr/>
        </p:nvSpPr>
        <p:spPr>
          <a:xfrm>
            <a:off x="1454046" y="5906125"/>
            <a:ext cx="6326732" cy="646331"/>
          </a:xfrm>
          <a:prstGeom prst="rect">
            <a:avLst/>
          </a:prstGeom>
          <a:noFill/>
        </p:spPr>
        <p:txBody>
          <a:bodyPr wrap="none" rtlCol="0">
            <a:spAutoFit/>
          </a:bodyPr>
          <a:lstStyle/>
          <a:p>
            <a:r>
              <a:rPr lang="en-US" dirty="0">
                <a:hlinkClick r:id="rId3"/>
              </a:rPr>
              <a:t>https://</a:t>
            </a:r>
            <a:r>
              <a:rPr lang="en-US" dirty="0" smtClean="0">
                <a:hlinkClick r:id="rId3"/>
              </a:rPr>
              <a:t>climatedataguide.ucar.edu/climate-data/tropical-moored-</a:t>
            </a:r>
            <a:endParaRPr lang="en-US" dirty="0" smtClean="0"/>
          </a:p>
          <a:p>
            <a:r>
              <a:rPr lang="en-US" dirty="0" smtClean="0"/>
              <a:t>buoy-system-</a:t>
            </a:r>
            <a:r>
              <a:rPr lang="en-US" dirty="0" err="1" smtClean="0"/>
              <a:t>tao</a:t>
            </a:r>
            <a:r>
              <a:rPr lang="en-US" dirty="0" smtClean="0"/>
              <a:t>-triton-</a:t>
            </a:r>
            <a:r>
              <a:rPr lang="en-US" dirty="0" err="1" smtClean="0"/>
              <a:t>pirata</a:t>
            </a:r>
            <a:r>
              <a:rPr lang="en-US" dirty="0" smtClean="0"/>
              <a:t>-</a:t>
            </a:r>
            <a:r>
              <a:rPr lang="en-US" dirty="0" err="1" smtClean="0"/>
              <a:t>rama</a:t>
            </a:r>
            <a:r>
              <a:rPr lang="en-US" dirty="0" smtClean="0"/>
              <a:t>-toga</a:t>
            </a:r>
            <a:endParaRPr lang="en-US" dirty="0"/>
          </a:p>
        </p:txBody>
      </p:sp>
    </p:spTree>
    <p:extLst>
      <p:ext uri="{BB962C8B-B14F-4D97-AF65-F5344CB8AC3E}">
        <p14:creationId xmlns:p14="http://schemas.microsoft.com/office/powerpoint/2010/main" val="4098872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609600" y="381000"/>
            <a:ext cx="67476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dirty="0" smtClean="0">
                <a:solidFill>
                  <a:srgbClr val="FF0000"/>
                </a:solidFill>
              </a:rPr>
              <a:t>Ocean </a:t>
            </a:r>
            <a:r>
              <a:rPr lang="en-US" dirty="0">
                <a:solidFill>
                  <a:srgbClr val="FF0000"/>
                </a:solidFill>
              </a:rPr>
              <a:t>Bottom Seismometer:  measure underwater earthquakes</a:t>
            </a:r>
          </a:p>
        </p:txBody>
      </p:sp>
      <p:pic>
        <p:nvPicPr>
          <p:cNvPr id="44034" name="Picture 8" descr="guts_198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1963" y="838200"/>
            <a:ext cx="344963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9" descr="going_over_1989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57600"/>
            <a:ext cx="45593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11" descr="obs_diagram_1980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4862513" cy="394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9323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
          <p:cNvSpPr txBox="1">
            <a:spLocks noChangeArrowheads="1"/>
          </p:cNvSpPr>
          <p:nvPr/>
        </p:nvSpPr>
        <p:spPr bwMode="auto">
          <a:xfrm>
            <a:off x="609600" y="381000"/>
            <a:ext cx="58897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sz="1600" smtClean="0">
                <a:solidFill>
                  <a:srgbClr val="FF0000"/>
                </a:solidFill>
              </a:rPr>
              <a:t>Sediment </a:t>
            </a:r>
            <a:r>
              <a:rPr lang="en-US" sz="1600">
                <a:solidFill>
                  <a:srgbClr val="FF0000"/>
                </a:solidFill>
              </a:rPr>
              <a:t>trap:  collect falling sediments in ocean</a:t>
            </a:r>
          </a:p>
        </p:txBody>
      </p:sp>
      <p:pic>
        <p:nvPicPr>
          <p:cNvPr id="45058" name="Picture 5" descr="trap_diagram_197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5211763" cy="591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9" name="Picture 6" descr="design_197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191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3519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Much oceanography no longer from ships</a:t>
            </a:r>
            <a:endParaRPr lang="en-US" dirty="0"/>
          </a:p>
        </p:txBody>
      </p:sp>
      <p:sp>
        <p:nvSpPr>
          <p:cNvPr id="3" name="Content Placeholder 2"/>
          <p:cNvSpPr>
            <a:spLocks noGrp="1"/>
          </p:cNvSpPr>
          <p:nvPr>
            <p:ph idx="1"/>
          </p:nvPr>
        </p:nvSpPr>
        <p:spPr/>
        <p:txBody>
          <a:bodyPr/>
          <a:lstStyle/>
          <a:p>
            <a:r>
              <a:rPr lang="en-US" dirty="0" smtClean="0"/>
              <a:t>Moored and ocean bottom instrumentation</a:t>
            </a:r>
          </a:p>
          <a:p>
            <a:r>
              <a:rPr lang="en-US" dirty="0" smtClean="0"/>
              <a:t>Free drifting instrumentation</a:t>
            </a:r>
            <a:endParaRPr lang="en-US" dirty="0"/>
          </a:p>
        </p:txBody>
      </p:sp>
    </p:spTree>
    <p:extLst>
      <p:ext uri="{BB962C8B-B14F-4D97-AF65-F5344CB8AC3E}">
        <p14:creationId xmlns:p14="http://schemas.microsoft.com/office/powerpoint/2010/main" val="2901452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p:cNvSpPr txBox="1">
            <a:spLocks noChangeArrowheads="1"/>
          </p:cNvSpPr>
          <p:nvPr/>
        </p:nvSpPr>
        <p:spPr bwMode="auto">
          <a:xfrm>
            <a:off x="444710" y="278570"/>
            <a:ext cx="853150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sz="1600" dirty="0" smtClean="0">
                <a:solidFill>
                  <a:srgbClr val="FF0000"/>
                </a:solidFill>
              </a:rPr>
              <a:t>ARGO </a:t>
            </a:r>
            <a:r>
              <a:rPr lang="en-US" sz="1600" dirty="0">
                <a:solidFill>
                  <a:srgbClr val="FF0000"/>
                </a:solidFill>
              </a:rPr>
              <a:t>floats:  measure ocean T and S while drifting with ocean currents,</a:t>
            </a:r>
          </a:p>
          <a:p>
            <a:pPr eaLnBrk="1" hangingPunct="1"/>
            <a:r>
              <a:rPr lang="en-US" sz="1600" dirty="0">
                <a:solidFill>
                  <a:srgbClr val="FF0000"/>
                </a:solidFill>
              </a:rPr>
              <a:t>	surface regularly to communicate with satellites to transmit data</a:t>
            </a:r>
          </a:p>
        </p:txBody>
      </p:sp>
      <p:pic>
        <p:nvPicPr>
          <p:cNvPr id="34818" name="Picture 2" descr="argo_diagram_184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460216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4" descr="Takuyo_deploy_cro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66800"/>
            <a:ext cx="2133600" cy="296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463636" y="4288817"/>
            <a:ext cx="5680364" cy="2625035"/>
          </a:xfrm>
          <a:prstGeom prst="rect">
            <a:avLst/>
          </a:prstGeom>
        </p:spPr>
      </p:pic>
    </p:spTree>
    <p:extLst>
      <p:ext uri="{BB962C8B-B14F-4D97-AF65-F5344CB8AC3E}">
        <p14:creationId xmlns:p14="http://schemas.microsoft.com/office/powerpoint/2010/main" val="297683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Much oceanography no longer from ships</a:t>
            </a:r>
            <a:endParaRPr lang="en-US" dirty="0"/>
          </a:p>
        </p:txBody>
      </p:sp>
      <p:sp>
        <p:nvSpPr>
          <p:cNvPr id="3" name="Content Placeholder 2"/>
          <p:cNvSpPr>
            <a:spLocks noGrp="1"/>
          </p:cNvSpPr>
          <p:nvPr>
            <p:ph idx="1"/>
          </p:nvPr>
        </p:nvSpPr>
        <p:spPr/>
        <p:txBody>
          <a:bodyPr/>
          <a:lstStyle/>
          <a:p>
            <a:r>
              <a:rPr lang="en-US" dirty="0" smtClean="0"/>
              <a:t>Moored and ocean bottom instrumentation</a:t>
            </a:r>
          </a:p>
          <a:p>
            <a:r>
              <a:rPr lang="en-US" dirty="0" smtClean="0"/>
              <a:t>Free drifting instrumentation</a:t>
            </a:r>
          </a:p>
          <a:p>
            <a:r>
              <a:rPr lang="en-US" dirty="0" smtClean="0"/>
              <a:t>Remotely operated vehicles</a:t>
            </a:r>
            <a:endParaRPr lang="en-US" dirty="0"/>
          </a:p>
        </p:txBody>
      </p:sp>
    </p:spTree>
    <p:extLst>
      <p:ext uri="{BB962C8B-B14F-4D97-AF65-F5344CB8AC3E}">
        <p14:creationId xmlns:p14="http://schemas.microsoft.com/office/powerpoint/2010/main" val="3503391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609600" y="381000"/>
            <a:ext cx="57246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dirty="0" smtClean="0">
                <a:solidFill>
                  <a:srgbClr val="FF0000"/>
                </a:solidFill>
              </a:rPr>
              <a:t>Alvin</a:t>
            </a:r>
            <a:r>
              <a:rPr lang="en-US" dirty="0">
                <a:solidFill>
                  <a:srgbClr val="FF0000"/>
                </a:solidFill>
              </a:rPr>
              <a:t>:  a 3-person submersible that can dive to 4.5km</a:t>
            </a:r>
          </a:p>
        </p:txBody>
      </p:sp>
      <p:pic>
        <p:nvPicPr>
          <p:cNvPr id="46082" name="Picture 7" descr="alvin_atlantis_187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711700" cy="310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Picture 4" descr="alvin1_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46482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8" descr="tubeworms_1877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75063"/>
            <a:ext cx="4178300" cy="318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5" name="TextBox 9"/>
          <p:cNvSpPr txBox="1">
            <a:spLocks noChangeArrowheads="1"/>
          </p:cNvSpPr>
          <p:nvPr/>
        </p:nvSpPr>
        <p:spPr bwMode="auto">
          <a:xfrm>
            <a:off x="4800600" y="4953000"/>
            <a:ext cx="40290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charset="0"/>
                <a:ea typeface="ＭＳ Ｐゴシック" charset="0"/>
                <a:cs typeface="ＭＳ Ｐゴシック" charset="0"/>
              </a:defRPr>
            </a:lvl1pPr>
            <a:lvl2pPr marL="742950" indent="-285750" eaLnBrk="0" hangingPunct="0">
              <a:defRPr sz="1400" b="1">
                <a:solidFill>
                  <a:schemeClr val="tx1"/>
                </a:solidFill>
                <a:latin typeface="Verdana" charset="0"/>
                <a:ea typeface="ＭＳ Ｐゴシック" charset="0"/>
              </a:defRPr>
            </a:lvl2pPr>
            <a:lvl3pPr marL="1143000" indent="-228600" eaLnBrk="0" hangingPunct="0">
              <a:defRPr sz="1400" b="1">
                <a:solidFill>
                  <a:schemeClr val="tx1"/>
                </a:solidFill>
                <a:latin typeface="Verdana" charset="0"/>
                <a:ea typeface="ＭＳ Ｐゴシック" charset="0"/>
              </a:defRPr>
            </a:lvl3pPr>
            <a:lvl4pPr marL="1600200" indent="-228600" eaLnBrk="0" hangingPunct="0">
              <a:defRPr sz="1400" b="1">
                <a:solidFill>
                  <a:schemeClr val="tx1"/>
                </a:solidFill>
                <a:latin typeface="Verdana" charset="0"/>
                <a:ea typeface="ＭＳ Ｐゴシック" charset="0"/>
              </a:defRPr>
            </a:lvl4pPr>
            <a:lvl5pPr marL="2057400" indent="-228600" eaLnBrk="0" hangingPunct="0">
              <a:defRPr sz="1400" b="1">
                <a:solidFill>
                  <a:schemeClr val="tx1"/>
                </a:solidFill>
                <a:latin typeface="Verdana" charset="0"/>
                <a:ea typeface="ＭＳ Ｐゴシック" charset="0"/>
              </a:defRPr>
            </a:lvl5pPr>
            <a:lvl6pPr marL="2514600" indent="-228600" eaLnBrk="0" fontAlgn="base" hangingPunct="0">
              <a:spcBef>
                <a:spcPct val="0"/>
              </a:spcBef>
              <a:spcAft>
                <a:spcPct val="0"/>
              </a:spcAft>
              <a:defRPr sz="1400" b="1">
                <a:solidFill>
                  <a:schemeClr val="tx1"/>
                </a:solidFill>
                <a:latin typeface="Verdana" charset="0"/>
                <a:ea typeface="ＭＳ Ｐゴシック" charset="0"/>
              </a:defRPr>
            </a:lvl6pPr>
            <a:lvl7pPr marL="2971800" indent="-228600" eaLnBrk="0" fontAlgn="base" hangingPunct="0">
              <a:spcBef>
                <a:spcPct val="0"/>
              </a:spcBef>
              <a:spcAft>
                <a:spcPct val="0"/>
              </a:spcAft>
              <a:defRPr sz="1400" b="1">
                <a:solidFill>
                  <a:schemeClr val="tx1"/>
                </a:solidFill>
                <a:latin typeface="Verdana" charset="0"/>
                <a:ea typeface="ＭＳ Ｐゴシック" charset="0"/>
              </a:defRPr>
            </a:lvl7pPr>
            <a:lvl8pPr marL="3429000" indent="-228600" eaLnBrk="0" fontAlgn="base" hangingPunct="0">
              <a:spcBef>
                <a:spcPct val="0"/>
              </a:spcBef>
              <a:spcAft>
                <a:spcPct val="0"/>
              </a:spcAft>
              <a:defRPr sz="1400" b="1">
                <a:solidFill>
                  <a:schemeClr val="tx1"/>
                </a:solidFill>
                <a:latin typeface="Verdana" charset="0"/>
                <a:ea typeface="ＭＳ Ｐゴシック" charset="0"/>
              </a:defRPr>
            </a:lvl8pPr>
            <a:lvl9pPr marL="3886200" indent="-228600" eaLnBrk="0" fontAlgn="base" hangingPunct="0">
              <a:spcBef>
                <a:spcPct val="0"/>
              </a:spcBef>
              <a:spcAft>
                <a:spcPct val="0"/>
              </a:spcAft>
              <a:defRPr sz="1400" b="1">
                <a:solidFill>
                  <a:schemeClr val="tx1"/>
                </a:solidFill>
                <a:latin typeface="Verdana" charset="0"/>
                <a:ea typeface="ＭＳ Ｐゴシック" charset="0"/>
              </a:defRPr>
            </a:lvl9pPr>
          </a:lstStyle>
          <a:p>
            <a:pPr eaLnBrk="1" hangingPunct="1"/>
            <a:r>
              <a:rPr lang="en-US"/>
              <a:t>1977:  discovered hydrothermal vents</a:t>
            </a:r>
          </a:p>
        </p:txBody>
      </p:sp>
    </p:spTree>
    <p:extLst>
      <p:ext uri="{BB962C8B-B14F-4D97-AF65-F5344CB8AC3E}">
        <p14:creationId xmlns:p14="http://schemas.microsoft.com/office/powerpoint/2010/main" val="3205496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207655"/>
            <a:ext cx="3810000" cy="2641600"/>
          </a:xfrm>
          <a:prstGeom prst="rect">
            <a:avLst/>
          </a:prstGeom>
        </p:spPr>
      </p:pic>
      <p:pic>
        <p:nvPicPr>
          <p:cNvPr id="3" name="Picture 2"/>
          <p:cNvPicPr>
            <a:picLocks noChangeAspect="1"/>
          </p:cNvPicPr>
          <p:nvPr/>
        </p:nvPicPr>
        <p:blipFill>
          <a:blip r:embed="rId4"/>
          <a:stretch>
            <a:fillRect/>
          </a:stretch>
        </p:blipFill>
        <p:spPr>
          <a:xfrm>
            <a:off x="5108864" y="777009"/>
            <a:ext cx="3175000" cy="2197100"/>
          </a:xfrm>
          <a:prstGeom prst="rect">
            <a:avLst/>
          </a:prstGeom>
        </p:spPr>
      </p:pic>
    </p:spTree>
    <p:extLst>
      <p:ext uri="{BB962C8B-B14F-4D97-AF65-F5344CB8AC3E}">
        <p14:creationId xmlns:p14="http://schemas.microsoft.com/office/powerpoint/2010/main" val="16877641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Much oceanography no longer from ships</a:t>
            </a:r>
            <a:endParaRPr lang="en-US" dirty="0"/>
          </a:p>
        </p:txBody>
      </p:sp>
      <p:sp>
        <p:nvSpPr>
          <p:cNvPr id="3" name="Content Placeholder 2"/>
          <p:cNvSpPr>
            <a:spLocks noGrp="1"/>
          </p:cNvSpPr>
          <p:nvPr>
            <p:ph idx="1"/>
          </p:nvPr>
        </p:nvSpPr>
        <p:spPr/>
        <p:txBody>
          <a:bodyPr/>
          <a:lstStyle/>
          <a:p>
            <a:r>
              <a:rPr lang="en-US" dirty="0" smtClean="0"/>
              <a:t>Moored and ocean bottom instrumentation</a:t>
            </a:r>
          </a:p>
          <a:p>
            <a:r>
              <a:rPr lang="en-US" dirty="0" smtClean="0"/>
              <a:t>Free drifting instrumentation</a:t>
            </a:r>
          </a:p>
          <a:p>
            <a:r>
              <a:rPr lang="en-US" dirty="0" smtClean="0"/>
              <a:t>Remotely operated vehicles</a:t>
            </a:r>
          </a:p>
          <a:p>
            <a:r>
              <a:rPr lang="en-US" dirty="0" smtClean="0"/>
              <a:t>Satellites</a:t>
            </a:r>
            <a:endParaRPr lang="en-US" dirty="0"/>
          </a:p>
        </p:txBody>
      </p:sp>
    </p:spTree>
    <p:extLst>
      <p:ext uri="{BB962C8B-B14F-4D97-AF65-F5344CB8AC3E}">
        <p14:creationId xmlns:p14="http://schemas.microsoft.com/office/powerpoint/2010/main" val="2063152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789" y="346364"/>
            <a:ext cx="5972393" cy="3255819"/>
          </a:xfrm>
          <a:prstGeom prst="rect">
            <a:avLst/>
          </a:prstGeom>
        </p:spPr>
      </p:pic>
      <p:sp>
        <p:nvSpPr>
          <p:cNvPr id="3" name="TextBox 2"/>
          <p:cNvSpPr txBox="1"/>
          <p:nvPr/>
        </p:nvSpPr>
        <p:spPr>
          <a:xfrm>
            <a:off x="508000" y="5218454"/>
            <a:ext cx="8428182" cy="923330"/>
          </a:xfrm>
          <a:prstGeom prst="rect">
            <a:avLst/>
          </a:prstGeom>
          <a:noFill/>
        </p:spPr>
        <p:txBody>
          <a:bodyPr wrap="square" rtlCol="0">
            <a:spAutoFit/>
          </a:bodyPr>
          <a:lstStyle/>
          <a:p>
            <a:r>
              <a:rPr lang="en-US" dirty="0" smtClean="0"/>
              <a:t>Temperature, Salinity, Wind speed. Sea ice, surface topography, bottom topography, ocean </a:t>
            </a:r>
            <a:r>
              <a:rPr lang="en-US" dirty="0" smtClean="0"/>
              <a:t>color</a:t>
            </a:r>
          </a:p>
          <a:p>
            <a:r>
              <a:rPr lang="en-US" dirty="0" smtClean="0"/>
              <a:t>altimetry</a:t>
            </a:r>
            <a:endParaRPr lang="en-US" dirty="0" smtClean="0"/>
          </a:p>
        </p:txBody>
      </p:sp>
      <p:pic>
        <p:nvPicPr>
          <p:cNvPr id="4" name="Picture 3"/>
          <p:cNvPicPr>
            <a:picLocks noChangeAspect="1"/>
          </p:cNvPicPr>
          <p:nvPr/>
        </p:nvPicPr>
        <p:blipFill>
          <a:blip r:embed="rId4"/>
          <a:stretch>
            <a:fillRect/>
          </a:stretch>
        </p:blipFill>
        <p:spPr>
          <a:xfrm>
            <a:off x="5969000" y="952500"/>
            <a:ext cx="2794000" cy="3937000"/>
          </a:xfrm>
          <a:prstGeom prst="rect">
            <a:avLst/>
          </a:prstGeom>
        </p:spPr>
      </p:pic>
    </p:spTree>
    <p:extLst>
      <p:ext uri="{BB962C8B-B14F-4D97-AF65-F5344CB8AC3E}">
        <p14:creationId xmlns:p14="http://schemas.microsoft.com/office/powerpoint/2010/main" val="3316080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Stated goals</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To investigate the physical conditions of the deep sea in the great ocean basins (as far as the neighborhood of the Great Southern Ice Barrier) in regard to depth, temperature, circulation, specific gravity and penetration of light.</a:t>
            </a:r>
          </a:p>
          <a:p>
            <a:r>
              <a:rPr lang="en-US" dirty="0" smtClean="0"/>
              <a:t>To determine the chemical composition of seawater at various depths from the surface to the bottom, the organic matter in solution and the particles in suspension.</a:t>
            </a:r>
          </a:p>
          <a:p>
            <a:r>
              <a:rPr lang="en-US" dirty="0" smtClean="0"/>
              <a:t>To ascertain the physical and chemical character of deep-sea deposits and the sources of these deposits.</a:t>
            </a:r>
          </a:p>
          <a:p>
            <a:r>
              <a:rPr lang="en-US" dirty="0" smtClean="0"/>
              <a:t>To investigate the distribution of organic life at different depths and on the deep seafloor.	</a:t>
            </a:r>
            <a:endParaRPr lang="en-US" dirty="0"/>
          </a:p>
        </p:txBody>
      </p:sp>
      <p:sp>
        <p:nvSpPr>
          <p:cNvPr id="5" name="Rectangle 4"/>
          <p:cNvSpPr/>
          <p:nvPr/>
        </p:nvSpPr>
        <p:spPr>
          <a:xfrm>
            <a:off x="4572000" y="5986946"/>
            <a:ext cx="4572000" cy="646331"/>
          </a:xfrm>
          <a:prstGeom prst="rect">
            <a:avLst/>
          </a:prstGeom>
        </p:spPr>
        <p:txBody>
          <a:bodyPr>
            <a:spAutoFit/>
          </a:bodyPr>
          <a:lstStyle/>
          <a:p>
            <a:r>
              <a:rPr lang="en-US" dirty="0" smtClean="0"/>
              <a:t>http://</a:t>
            </a:r>
            <a:r>
              <a:rPr lang="en-US" dirty="0" err="1" smtClean="0"/>
              <a:t>aquarium.ucsd.edu</a:t>
            </a:r>
            <a:r>
              <a:rPr lang="en-US" dirty="0" smtClean="0"/>
              <a:t>/Education/</a:t>
            </a:r>
            <a:r>
              <a:rPr lang="en-US" dirty="0" err="1" smtClean="0"/>
              <a:t>Learning_Resources</a:t>
            </a:r>
            <a:r>
              <a:rPr lang="en-US" dirty="0" smtClean="0"/>
              <a:t>/Challenger/</a:t>
            </a:r>
            <a:r>
              <a:rPr lang="en-US" dirty="0" err="1" smtClean="0"/>
              <a:t>science.php</a:t>
            </a:r>
            <a:endParaRPr lang="en-US" dirty="0" smtClean="0"/>
          </a:p>
        </p:txBody>
      </p:sp>
    </p:spTree>
    <p:extLst>
      <p:ext uri="{BB962C8B-B14F-4D97-AF65-F5344CB8AC3E}">
        <p14:creationId xmlns:p14="http://schemas.microsoft.com/office/powerpoint/2010/main" val="1013010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4635" y="462908"/>
            <a:ext cx="7869628" cy="5723366"/>
          </a:xfrm>
          <a:prstGeom prst="rect">
            <a:avLst/>
          </a:prstGeom>
        </p:spPr>
      </p:pic>
      <p:sp>
        <p:nvSpPr>
          <p:cNvPr id="3" name="Rectangle 2"/>
          <p:cNvSpPr/>
          <p:nvPr/>
        </p:nvSpPr>
        <p:spPr>
          <a:xfrm>
            <a:off x="3364312" y="6148882"/>
            <a:ext cx="2865080" cy="369332"/>
          </a:xfrm>
          <a:prstGeom prst="rect">
            <a:avLst/>
          </a:prstGeom>
        </p:spPr>
        <p:txBody>
          <a:bodyPr wrap="none">
            <a:spAutoFit/>
          </a:bodyPr>
          <a:lstStyle/>
          <a:p>
            <a:r>
              <a:rPr lang="en-US" dirty="0"/>
              <a:t>http://</a:t>
            </a:r>
            <a:r>
              <a:rPr lang="en-US" dirty="0" err="1"/>
              <a:t>sealevel.colorado.edu</a:t>
            </a:r>
            <a:endParaRPr lang="en-US" dirty="0"/>
          </a:p>
        </p:txBody>
      </p:sp>
      <p:sp>
        <p:nvSpPr>
          <p:cNvPr id="4" name="TextBox 3"/>
          <p:cNvSpPr txBox="1"/>
          <p:nvPr/>
        </p:nvSpPr>
        <p:spPr>
          <a:xfrm>
            <a:off x="2413416" y="133128"/>
            <a:ext cx="4355103" cy="584775"/>
          </a:xfrm>
          <a:prstGeom prst="rect">
            <a:avLst/>
          </a:prstGeom>
          <a:noFill/>
        </p:spPr>
        <p:txBody>
          <a:bodyPr wrap="none" rtlCol="0">
            <a:spAutoFit/>
          </a:bodyPr>
          <a:lstStyle/>
          <a:p>
            <a:r>
              <a:rPr lang="en-US" sz="3200" smtClean="0"/>
              <a:t>Satellite Altimetry record</a:t>
            </a:r>
            <a:endParaRPr lang="en-US" sz="3200"/>
          </a:p>
        </p:txBody>
      </p:sp>
    </p:spTree>
    <p:extLst>
      <p:ext uri="{BB962C8B-B14F-4D97-AF65-F5344CB8AC3E}">
        <p14:creationId xmlns:p14="http://schemas.microsoft.com/office/powerpoint/2010/main" val="21866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set of measurements/procedures at Challenger Stations</a:t>
            </a:r>
            <a:endParaRPr lang="en-US" dirty="0"/>
          </a:p>
        </p:txBody>
      </p:sp>
      <p:sp>
        <p:nvSpPr>
          <p:cNvPr id="5" name="Content Placeholder 4"/>
          <p:cNvSpPr>
            <a:spLocks noGrp="1"/>
          </p:cNvSpPr>
          <p:nvPr>
            <p:ph idx="1"/>
          </p:nvPr>
        </p:nvSpPr>
        <p:spPr/>
        <p:txBody>
          <a:bodyPr>
            <a:normAutofit lnSpcReduction="10000"/>
          </a:bodyPr>
          <a:lstStyle/>
          <a:p>
            <a:r>
              <a:rPr lang="en-US" dirty="0" smtClean="0"/>
              <a:t>Weather</a:t>
            </a:r>
          </a:p>
          <a:p>
            <a:r>
              <a:rPr lang="en-US" dirty="0" smtClean="0"/>
              <a:t>Surface currents and currents at shallow depths</a:t>
            </a:r>
          </a:p>
          <a:p>
            <a:r>
              <a:rPr lang="en-US" dirty="0" smtClean="0"/>
              <a:t>Water depth</a:t>
            </a:r>
          </a:p>
          <a:p>
            <a:r>
              <a:rPr lang="en-US" dirty="0" smtClean="0"/>
              <a:t>Temperature with depth</a:t>
            </a:r>
          </a:p>
          <a:p>
            <a:r>
              <a:rPr lang="en-US" dirty="0" smtClean="0"/>
              <a:t>Water samples collected at various depths</a:t>
            </a:r>
          </a:p>
          <a:p>
            <a:r>
              <a:rPr lang="en-US" dirty="0" smtClean="0"/>
              <a:t>Samples of biota at various depths</a:t>
            </a:r>
          </a:p>
          <a:p>
            <a:r>
              <a:rPr lang="en-US" dirty="0" smtClean="0"/>
              <a:t>Seafloor samples</a:t>
            </a:r>
          </a:p>
          <a:p>
            <a:endParaRPr lang="en-US" dirty="0"/>
          </a:p>
        </p:txBody>
      </p:sp>
    </p:spTree>
    <p:extLst>
      <p:ext uri="{BB962C8B-B14F-4D97-AF65-F5344CB8AC3E}">
        <p14:creationId xmlns:p14="http://schemas.microsoft.com/office/powerpoint/2010/main" val="3907458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199" y="584710"/>
            <a:ext cx="4628065" cy="2953146"/>
          </a:xfrm>
          <a:prstGeom prst="rect">
            <a:avLst/>
          </a:prstGeom>
        </p:spPr>
      </p:pic>
      <p:pic>
        <p:nvPicPr>
          <p:cNvPr id="4" name="Picture 3"/>
          <p:cNvPicPr>
            <a:picLocks noChangeAspect="1"/>
          </p:cNvPicPr>
          <p:nvPr/>
        </p:nvPicPr>
        <p:blipFill>
          <a:blip r:embed="rId3"/>
          <a:stretch>
            <a:fillRect/>
          </a:stretch>
        </p:blipFill>
        <p:spPr>
          <a:xfrm>
            <a:off x="6154581" y="584710"/>
            <a:ext cx="2989419" cy="4405460"/>
          </a:xfrm>
          <a:prstGeom prst="rect">
            <a:avLst/>
          </a:prstGeom>
        </p:spPr>
      </p:pic>
      <p:pic>
        <p:nvPicPr>
          <p:cNvPr id="5" name="Picture 4"/>
          <p:cNvPicPr>
            <a:picLocks noChangeAspect="1"/>
          </p:cNvPicPr>
          <p:nvPr/>
        </p:nvPicPr>
        <p:blipFill>
          <a:blip r:embed="rId4"/>
          <a:stretch>
            <a:fillRect/>
          </a:stretch>
        </p:blipFill>
        <p:spPr>
          <a:xfrm>
            <a:off x="3040030" y="3537856"/>
            <a:ext cx="3284570" cy="3320143"/>
          </a:xfrm>
          <a:prstGeom prst="rect">
            <a:avLst/>
          </a:prstGeom>
        </p:spPr>
      </p:pic>
    </p:spTree>
    <p:extLst>
      <p:ext uri="{BB962C8B-B14F-4D97-AF65-F5344CB8AC3E}">
        <p14:creationId xmlns:p14="http://schemas.microsoft.com/office/powerpoint/2010/main" val="3908122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more recent expedition…</a:t>
            </a:r>
            <a:endParaRPr lang="en-US" dirty="0"/>
          </a:p>
        </p:txBody>
      </p:sp>
      <p:sp>
        <p:nvSpPr>
          <p:cNvPr id="4" name="TextBox 3"/>
          <p:cNvSpPr txBox="1"/>
          <p:nvPr/>
        </p:nvSpPr>
        <p:spPr>
          <a:xfrm>
            <a:off x="928567" y="5625676"/>
            <a:ext cx="7947446" cy="646331"/>
          </a:xfrm>
          <a:prstGeom prst="rect">
            <a:avLst/>
          </a:prstGeom>
          <a:noFill/>
        </p:spPr>
        <p:txBody>
          <a:bodyPr wrap="square" rtlCol="0">
            <a:spAutoFit/>
          </a:bodyPr>
          <a:lstStyle/>
          <a:p>
            <a:r>
              <a:rPr lang="en-US" dirty="0" smtClean="0"/>
              <a:t>Goals:  Collect sediment samples suitable for </a:t>
            </a:r>
            <a:r>
              <a:rPr lang="en-US" dirty="0" err="1" smtClean="0"/>
              <a:t>paleoceanographic</a:t>
            </a:r>
            <a:r>
              <a:rPr lang="en-US" dirty="0" smtClean="0"/>
              <a:t> research on past changes in the tropical ocean/atmosphere system </a:t>
            </a:r>
            <a:endParaRPr lang="en-US" dirty="0"/>
          </a:p>
        </p:txBody>
      </p:sp>
      <p:pic>
        <p:nvPicPr>
          <p:cNvPr id="5" name="Picture 4"/>
          <p:cNvPicPr>
            <a:picLocks noChangeAspect="1"/>
          </p:cNvPicPr>
          <p:nvPr/>
        </p:nvPicPr>
        <p:blipFill>
          <a:blip r:embed="rId3"/>
          <a:stretch>
            <a:fillRect/>
          </a:stretch>
        </p:blipFill>
        <p:spPr>
          <a:xfrm>
            <a:off x="6225910" y="2046585"/>
            <a:ext cx="2650103" cy="3579091"/>
          </a:xfrm>
          <a:prstGeom prst="rect">
            <a:avLst/>
          </a:prstGeom>
        </p:spPr>
      </p:pic>
      <p:pic>
        <p:nvPicPr>
          <p:cNvPr id="6" name="Content Placeholder 3" descr="DSC_0956.JPG"/>
          <p:cNvPicPr>
            <a:picLocks noGrp="1" noChangeAspect="1"/>
          </p:cNvPicPr>
          <p:nvPr>
            <p:ph idx="1"/>
          </p:nvPr>
        </p:nvPicPr>
        <p:blipFill>
          <a:blip r:embed="rId4">
            <a:extLst>
              <a:ext uri="{28A0092B-C50C-407E-A947-70E740481C1C}">
                <a14:useLocalDpi xmlns:a14="http://schemas.microsoft.com/office/drawing/2010/main" val="0"/>
              </a:ext>
            </a:extLst>
          </a:blip>
          <a:srcRect t="10145" b="10145"/>
          <a:stretch>
            <a:fillRect/>
          </a:stretch>
        </p:blipFill>
        <p:spPr>
          <a:xfrm>
            <a:off x="457199" y="1417638"/>
            <a:ext cx="5129533" cy="2715635"/>
          </a:xfrm>
        </p:spPr>
      </p:pic>
    </p:spTree>
    <p:extLst>
      <p:ext uri="{BB962C8B-B14F-4D97-AF65-F5344CB8AC3E}">
        <p14:creationId xmlns:p14="http://schemas.microsoft.com/office/powerpoint/2010/main" val="2311473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Measurements/procedures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Underway measurements:</a:t>
            </a:r>
          </a:p>
          <a:p>
            <a:pPr lvl="1"/>
            <a:r>
              <a:rPr lang="en-US" dirty="0" smtClean="0"/>
              <a:t>Temperature, pCO2 from engine intake waters</a:t>
            </a:r>
          </a:p>
          <a:p>
            <a:pPr lvl="1"/>
            <a:r>
              <a:rPr lang="en-US" dirty="0" smtClean="0"/>
              <a:t>Upper ocean current measurements </a:t>
            </a:r>
          </a:p>
          <a:p>
            <a:pPr lvl="1"/>
            <a:r>
              <a:rPr lang="en-US" dirty="0" smtClean="0"/>
              <a:t>Bathymetry</a:t>
            </a:r>
          </a:p>
          <a:p>
            <a:pPr lvl="1"/>
            <a:r>
              <a:rPr lang="en-US" dirty="0" smtClean="0"/>
              <a:t>Sub-bottom structure</a:t>
            </a:r>
          </a:p>
          <a:p>
            <a:r>
              <a:rPr lang="en-US" dirty="0" smtClean="0"/>
              <a:t>At stations</a:t>
            </a:r>
          </a:p>
          <a:p>
            <a:pPr lvl="1"/>
            <a:r>
              <a:rPr lang="en-US" dirty="0" smtClean="0"/>
              <a:t>Temperature, salinity, dissolved oxygen, </a:t>
            </a:r>
            <a:r>
              <a:rPr lang="en-US" dirty="0" err="1" smtClean="0"/>
              <a:t>flouresence</a:t>
            </a:r>
            <a:r>
              <a:rPr lang="en-US" dirty="0" smtClean="0"/>
              <a:t>, turbidity continuously with depth</a:t>
            </a:r>
          </a:p>
          <a:p>
            <a:pPr lvl="1"/>
            <a:r>
              <a:rPr lang="en-US" dirty="0" smtClean="0"/>
              <a:t>Water samples at selected depths</a:t>
            </a:r>
          </a:p>
          <a:p>
            <a:pPr lvl="1"/>
            <a:r>
              <a:rPr lang="en-US" dirty="0" smtClean="0"/>
              <a:t>Sediment samples three ways</a:t>
            </a:r>
          </a:p>
          <a:p>
            <a:endParaRPr lang="en-US" dirty="0"/>
          </a:p>
        </p:txBody>
      </p:sp>
    </p:spTree>
    <p:extLst>
      <p:ext uri="{BB962C8B-B14F-4D97-AF65-F5344CB8AC3E}">
        <p14:creationId xmlns:p14="http://schemas.microsoft.com/office/powerpoint/2010/main" val="1307443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DSC_0002.JPG"/>
          <p:cNvPicPr>
            <a:picLocks noChangeAspect="1"/>
          </p:cNvPicPr>
          <p:nvPr/>
        </p:nvPicPr>
        <p:blipFill>
          <a:blip r:embed="rId2">
            <a:extLst>
              <a:ext uri="{28A0092B-C50C-407E-A947-70E740481C1C}">
                <a14:useLocalDpi xmlns:a14="http://schemas.microsoft.com/office/drawing/2010/main" val="0"/>
              </a:ext>
            </a:extLst>
          </a:blip>
          <a:srcRect t="10145" b="10145"/>
          <a:stretch>
            <a:fillRect/>
          </a:stretch>
        </p:blipFill>
        <p:spPr>
          <a:xfrm>
            <a:off x="3238230" y="274638"/>
            <a:ext cx="5448570" cy="2884537"/>
          </a:xfrm>
          <a:prstGeom prst="rect">
            <a:avLst/>
          </a:prstGeom>
        </p:spPr>
      </p:pic>
      <p:pic>
        <p:nvPicPr>
          <p:cNvPr id="6" name="Picture 5" descr="IMG_05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708" y="3387978"/>
            <a:ext cx="3879273" cy="2909455"/>
          </a:xfrm>
          <a:prstGeom prst="rect">
            <a:avLst/>
          </a:prstGeom>
        </p:spPr>
      </p:pic>
      <p:pic>
        <p:nvPicPr>
          <p:cNvPr id="9" name="Picture 8" descr="IMG_04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10" y="1124265"/>
            <a:ext cx="3877966" cy="5170620"/>
          </a:xfrm>
          <a:prstGeom prst="rect">
            <a:avLst/>
          </a:prstGeom>
        </p:spPr>
      </p:pic>
    </p:spTree>
    <p:extLst>
      <p:ext uri="{BB962C8B-B14F-4D97-AF65-F5344CB8AC3E}">
        <p14:creationId xmlns:p14="http://schemas.microsoft.com/office/powerpoint/2010/main" val="425796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8799</TotalTime>
  <Words>1786</Words>
  <Application>Microsoft Macintosh PowerPoint</Application>
  <PresentationFormat>On-screen Show (4:3)</PresentationFormat>
  <Paragraphs>205</Paragraphs>
  <Slides>40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American Typewriter</vt:lpstr>
      <vt:lpstr>Avenir Next LT Pro</vt:lpstr>
      <vt:lpstr>Calibri</vt:lpstr>
      <vt:lpstr>ＭＳ Ｐゴシック</vt:lpstr>
      <vt:lpstr>Arial</vt:lpstr>
      <vt:lpstr>Verdana</vt:lpstr>
      <vt:lpstr>Office Theme</vt:lpstr>
      <vt:lpstr>PowerPoint Presentation</vt:lpstr>
      <vt:lpstr>Ocean Observations</vt:lpstr>
      <vt:lpstr>Challenger Expedition 1872-1876 </vt:lpstr>
      <vt:lpstr>Stated goals</vt:lpstr>
      <vt:lpstr>Standard set of measurements/procedures at Challenger Stations</vt:lpstr>
      <vt:lpstr>PowerPoint Presentation</vt:lpstr>
      <vt:lpstr>A more recent expedition…</vt:lpstr>
      <vt:lpstr>Measurements/procedures</vt:lpstr>
      <vt:lpstr>PowerPoint Presentation</vt:lpstr>
      <vt:lpstr>PowerPoint Presentation</vt:lpstr>
      <vt:lpstr>PowerPoint Presentation</vt:lpstr>
      <vt:lpstr>PowerPoint Presentation</vt:lpstr>
      <vt:lpstr>PowerPoint Presentation</vt:lpstr>
      <vt:lpstr>PowerPoint Presentation</vt:lpstr>
      <vt:lpstr>Measurements</vt:lpstr>
      <vt:lpstr>PowerPoint Presentation</vt:lpstr>
      <vt:lpstr>Sounding apparatus</vt:lpstr>
      <vt:lpstr>“Sounding” by sound</vt:lpstr>
      <vt:lpstr>PowerPoint Presentation</vt:lpstr>
      <vt:lpstr>Single Beam 3.5 kHz</vt:lpstr>
      <vt:lpstr>PowerPoint Presentation</vt:lpstr>
      <vt:lpstr>PowerPoint Presentation</vt:lpstr>
      <vt:lpstr>PowerPoint Presentation</vt:lpstr>
      <vt:lpstr>Dredge and Trawls</vt:lpstr>
      <vt:lpstr>PowerPoint Presentation</vt:lpstr>
      <vt:lpstr>PowerPoint Presentation</vt:lpstr>
      <vt:lpstr>PowerPoint Presentation</vt:lpstr>
      <vt:lpstr>PowerPoint Presentation</vt:lpstr>
      <vt:lpstr>PowerPoint Presentation</vt:lpstr>
      <vt:lpstr>Modern oceanography  rarely conducted by ship</vt:lpstr>
      <vt:lpstr>PowerPoint Presentation</vt:lpstr>
      <vt:lpstr>PowerPoint Presentation</vt:lpstr>
      <vt:lpstr>Much oceanography no longer from ships</vt:lpstr>
      <vt:lpstr>PowerPoint Presentation</vt:lpstr>
      <vt:lpstr>Much oceanography no longer from ships</vt:lpstr>
      <vt:lpstr>PowerPoint Presentation</vt:lpstr>
      <vt:lpstr>PowerPoint Presentation</vt:lpstr>
      <vt:lpstr>Much oceanography no longer from ships</vt:lpstr>
      <vt:lpstr>PowerPoint Presentation</vt:lpstr>
      <vt:lpstr>PowerPoint Presentation</vt:lpstr>
    </vt:vector>
  </TitlesOfParts>
  <Company>Georgia 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Lynch-Stieglitz</dc:creator>
  <cp:lastModifiedBy>Cobb, Kim M</cp:lastModifiedBy>
  <cp:revision>44</cp:revision>
  <cp:lastPrinted>2014-08-20T14:46:44Z</cp:lastPrinted>
  <dcterms:created xsi:type="dcterms:W3CDTF">2014-08-18T18:10:04Z</dcterms:created>
  <dcterms:modified xsi:type="dcterms:W3CDTF">2016-08-24T14:59:28Z</dcterms:modified>
</cp:coreProperties>
</file>